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750" r:id="rId3"/>
    <p:sldId id="790" r:id="rId4"/>
    <p:sldId id="791" r:id="rId5"/>
    <p:sldId id="792" r:id="rId6"/>
    <p:sldId id="710" r:id="rId7"/>
    <p:sldId id="711" r:id="rId8"/>
    <p:sldId id="712" r:id="rId9"/>
    <p:sldId id="713" r:id="rId10"/>
    <p:sldId id="715" r:id="rId11"/>
    <p:sldId id="716" r:id="rId12"/>
    <p:sldId id="717" r:id="rId13"/>
    <p:sldId id="718" r:id="rId14"/>
    <p:sldId id="719" r:id="rId15"/>
    <p:sldId id="720" r:id="rId16"/>
    <p:sldId id="721" r:id="rId17"/>
    <p:sldId id="722" r:id="rId18"/>
    <p:sldId id="723" r:id="rId19"/>
    <p:sldId id="724" r:id="rId20"/>
    <p:sldId id="725" r:id="rId21"/>
    <p:sldId id="726" r:id="rId22"/>
    <p:sldId id="727" r:id="rId23"/>
    <p:sldId id="728" r:id="rId24"/>
    <p:sldId id="729" r:id="rId25"/>
    <p:sldId id="730" r:id="rId26"/>
    <p:sldId id="731" r:id="rId27"/>
    <p:sldId id="732" r:id="rId28"/>
    <p:sldId id="733" r:id="rId29"/>
    <p:sldId id="734" r:id="rId30"/>
    <p:sldId id="735" r:id="rId31"/>
    <p:sldId id="736" r:id="rId32"/>
    <p:sldId id="737" r:id="rId33"/>
    <p:sldId id="738" r:id="rId34"/>
    <p:sldId id="739" r:id="rId35"/>
    <p:sldId id="740" r:id="rId36"/>
    <p:sldId id="741" r:id="rId37"/>
    <p:sldId id="742" r:id="rId38"/>
    <p:sldId id="743" r:id="rId39"/>
    <p:sldId id="744" r:id="rId40"/>
    <p:sldId id="745" r:id="rId41"/>
    <p:sldId id="746" r:id="rId42"/>
    <p:sldId id="747" r:id="rId43"/>
    <p:sldId id="748" r:id="rId44"/>
    <p:sldId id="749" r:id="rId45"/>
    <p:sldId id="793" r:id="rId46"/>
    <p:sldId id="794" r:id="rId47"/>
    <p:sldId id="795" r:id="rId48"/>
    <p:sldId id="796" r:id="rId49"/>
    <p:sldId id="797" r:id="rId50"/>
    <p:sldId id="798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作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notesMaster" Target="notesMasters/notesMaster1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B8EC6-3B95-4385-B954-BC87380EFC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8789F-AC4A-4EDF-A48F-2909AD04D0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9.jpeg"/><Relationship Id="rId3" Type="http://schemas.openxmlformats.org/officeDocument/2006/relationships/tags" Target="../tags/tag61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1.jpeg"/><Relationship Id="rId1" Type="http://schemas.openxmlformats.org/officeDocument/2006/relationships/tags" Target="../tags/tag6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image" Target="../media/image1.jpeg"/><Relationship Id="rId1" Type="http://schemas.openxmlformats.org/officeDocument/2006/relationships/tags" Target="../tags/tag7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image" Target="../media/image9.jpeg"/><Relationship Id="rId3" Type="http://schemas.openxmlformats.org/officeDocument/2006/relationships/tags" Target="../tags/tag74.xml"/><Relationship Id="rId2" Type="http://schemas.openxmlformats.org/officeDocument/2006/relationships/image" Target="../media/image1.jpe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80.xml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image" Target="../media/image1.jpeg"/><Relationship Id="rId1" Type="http://schemas.openxmlformats.org/officeDocument/2006/relationships/tags" Target="../tags/tag8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image" Target="../media/image10.jpeg"/><Relationship Id="rId3" Type="http://schemas.openxmlformats.org/officeDocument/2006/relationships/tags" Target="../tags/tag85.xml"/><Relationship Id="rId2" Type="http://schemas.openxmlformats.org/officeDocument/2006/relationships/image" Target="../media/image1.jpeg"/><Relationship Id="rId1" Type="http://schemas.openxmlformats.org/officeDocument/2006/relationships/tags" Target="../tags/tag8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11.jpeg"/><Relationship Id="rId3" Type="http://schemas.openxmlformats.org/officeDocument/2006/relationships/tags" Target="../tags/tag90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9.xml"/><Relationship Id="rId7" Type="http://schemas.openxmlformats.org/officeDocument/2006/relationships/image" Target="../media/image12.jpeg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image" Target="../media/image1.jpeg"/><Relationship Id="rId1" Type="http://schemas.openxmlformats.org/officeDocument/2006/relationships/tags" Target="../tags/tag10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15.xml"/><Relationship Id="rId7" Type="http://schemas.openxmlformats.org/officeDocument/2006/relationships/image" Target="../media/image13.jpeg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image" Target="../media/image1.jpeg"/><Relationship Id="rId1" Type="http://schemas.openxmlformats.org/officeDocument/2006/relationships/tags" Target="../tags/tag110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19.xml"/><Relationship Id="rId5" Type="http://schemas.openxmlformats.org/officeDocument/2006/relationships/image" Target="../media/image14.jpeg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image" Target="../media/image1.jpeg"/><Relationship Id="rId1" Type="http://schemas.openxmlformats.org/officeDocument/2006/relationships/tags" Target="../tags/tag11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1.jpeg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image" Target="../media/image15.jpeg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16.jpeg"/><Relationship Id="rId3" Type="http://schemas.openxmlformats.org/officeDocument/2006/relationships/tags" Target="../tags/tag128.xml"/><Relationship Id="rId2" Type="http://schemas.openxmlformats.org/officeDocument/2006/relationships/image" Target="../media/image1.jpeg"/><Relationship Id="rId1" Type="http://schemas.openxmlformats.org/officeDocument/2006/relationships/tags" Target="../tags/tag12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image" Target="../media/image17.jpeg"/><Relationship Id="rId3" Type="http://schemas.openxmlformats.org/officeDocument/2006/relationships/tags" Target="../tags/tag133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3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image" Target="../media/image18.jpeg"/><Relationship Id="rId3" Type="http://schemas.openxmlformats.org/officeDocument/2006/relationships/tags" Target="../tags/tag140.xml"/><Relationship Id="rId2" Type="http://schemas.openxmlformats.org/officeDocument/2006/relationships/image" Target="../media/image1.jpeg"/><Relationship Id="rId1" Type="http://schemas.openxmlformats.org/officeDocument/2006/relationships/tags" Target="../tags/tag139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48.xml"/><Relationship Id="rId5" Type="http://schemas.openxmlformats.org/officeDocument/2006/relationships/image" Target="../media/image19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image" Target="../media/image1.jpeg"/><Relationship Id="rId1" Type="http://schemas.openxmlformats.org/officeDocument/2006/relationships/tags" Target="../tags/tag14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image" Target="../media/image20.jpeg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image" Target="../media/image1.jpeg"/><Relationship Id="rId1" Type="http://schemas.openxmlformats.org/officeDocument/2006/relationships/tags" Target="../tags/tag14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image" Target="../media/image21.jpeg"/><Relationship Id="rId3" Type="http://schemas.openxmlformats.org/officeDocument/2006/relationships/tags" Target="../tags/tag155.xml"/><Relationship Id="rId2" Type="http://schemas.openxmlformats.org/officeDocument/2006/relationships/image" Target="../media/image1.jpe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70.xml"/><Relationship Id="rId7" Type="http://schemas.openxmlformats.org/officeDocument/2006/relationships/image" Target="../media/image22.jpeg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image" Target="../media/image1.jpeg"/><Relationship Id="rId1" Type="http://schemas.openxmlformats.org/officeDocument/2006/relationships/tags" Target="../tags/tag16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23.jpeg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image" Target="../media/image1.jpeg"/><Relationship Id="rId1" Type="http://schemas.openxmlformats.org/officeDocument/2006/relationships/tags" Target="../tags/tag17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audio" Target="../media/audio1.wav"/><Relationship Id="rId7" Type="http://schemas.openxmlformats.org/officeDocument/2006/relationships/tags" Target="../tags/tag10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3" Type="http://schemas.openxmlformats.org/officeDocument/2006/relationships/tags" Target="../tags/tag9.xml"/><Relationship Id="rId2" Type="http://schemas.openxmlformats.org/officeDocument/2006/relationships/image" Target="../media/image1.jpeg"/><Relationship Id="rId10" Type="http://schemas.openxmlformats.org/officeDocument/2006/relationships/vmlDrawing" Target="../drawings/vmlDrawing1.v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image" Target="../media/image26.jpeg"/><Relationship Id="rId3" Type="http://schemas.openxmlformats.org/officeDocument/2006/relationships/tags" Target="../tags/tag183.xml"/><Relationship Id="rId2" Type="http://schemas.openxmlformats.org/officeDocument/2006/relationships/image" Target="../media/image1.jpe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tags" Target="../tags/tag18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98.xml"/><Relationship Id="rId7" Type="http://schemas.openxmlformats.org/officeDocument/2006/relationships/image" Target="../media/image27.jpeg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image" Target="../media/image1.jpeg"/><Relationship Id="rId1" Type="http://schemas.openxmlformats.org/officeDocument/2006/relationships/tags" Target="../tags/tag193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image" Target="../media/image1.jpeg"/><Relationship Id="rId1" Type="http://schemas.openxmlformats.org/officeDocument/2006/relationships/tags" Target="../tags/tag19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image" Target="../media/image28.jpeg"/><Relationship Id="rId4" Type="http://schemas.openxmlformats.org/officeDocument/2006/relationships/image" Target="../media/image25.jpeg"/><Relationship Id="rId3" Type="http://schemas.openxmlformats.org/officeDocument/2006/relationships/tags" Target="../tags/tag205.xml"/><Relationship Id="rId2" Type="http://schemas.openxmlformats.org/officeDocument/2006/relationships/image" Target="../media/image1.jpeg"/><Relationship Id="rId1" Type="http://schemas.openxmlformats.org/officeDocument/2006/relationships/tags" Target="../tags/tag204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29.jpeg"/><Relationship Id="rId3" Type="http://schemas.openxmlformats.org/officeDocument/2006/relationships/tags" Target="../tags/tag210.xml"/><Relationship Id="rId2" Type="http://schemas.openxmlformats.org/officeDocument/2006/relationships/image" Target="../media/image1.jpe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6.xml"/><Relationship Id="rId1" Type="http://schemas.openxmlformats.org/officeDocument/2006/relationships/tags" Target="../tags/tag209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image" Target="../media/image1.jpeg"/><Relationship Id="rId1" Type="http://schemas.openxmlformats.org/officeDocument/2006/relationships/tags" Target="../tags/tag217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image" Target="../media/image30.jpeg"/><Relationship Id="rId3" Type="http://schemas.openxmlformats.org/officeDocument/2006/relationships/tags" Target="../tags/tag222.xml"/><Relationship Id="rId2" Type="http://schemas.openxmlformats.org/officeDocument/2006/relationships/image" Target="../media/image1.jpeg"/><Relationship Id="rId1" Type="http://schemas.openxmlformats.org/officeDocument/2006/relationships/tags" Target="../tags/tag22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3" Type="http://schemas.openxmlformats.org/officeDocument/2006/relationships/tags" Target="../tags/tag228.xml"/><Relationship Id="rId2" Type="http://schemas.openxmlformats.org/officeDocument/2006/relationships/image" Target="../media/image1.jpeg"/><Relationship Id="rId1" Type="http://schemas.openxmlformats.org/officeDocument/2006/relationships/tags" Target="../tags/tag22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36.xml"/><Relationship Id="rId6" Type="http://schemas.openxmlformats.org/officeDocument/2006/relationships/image" Target="../media/image33.jpeg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image" Target="../media/image1.jpeg"/><Relationship Id="rId1" Type="http://schemas.openxmlformats.org/officeDocument/2006/relationships/tags" Target="../tags/tag232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image" Target="../media/image1.jpeg"/><Relationship Id="rId1" Type="http://schemas.openxmlformats.org/officeDocument/2006/relationships/tags" Target="../tags/tag23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oleObject" Target="../embeddings/oleObject4.bin"/><Relationship Id="rId7" Type="http://schemas.openxmlformats.org/officeDocument/2006/relationships/image" Target="../media/image5.png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2.bin"/><Relationship Id="rId3" Type="http://schemas.openxmlformats.org/officeDocument/2006/relationships/tags" Target="../tags/tag12.xml"/><Relationship Id="rId2" Type="http://schemas.openxmlformats.org/officeDocument/2006/relationships/image" Target="../media/image1.jpeg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7.xml"/><Relationship Id="rId11" Type="http://schemas.openxmlformats.org/officeDocument/2006/relationships/audio" Target="../media/audio1.wav"/><Relationship Id="rId10" Type="http://schemas.openxmlformats.org/officeDocument/2006/relationships/tags" Target="../tags/tag13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46.xml"/><Relationship Id="rId6" Type="http://schemas.openxmlformats.org/officeDocument/2006/relationships/image" Target="../media/image34.jpeg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image" Target="../media/image1.jpeg"/><Relationship Id="rId1" Type="http://schemas.openxmlformats.org/officeDocument/2006/relationships/tags" Target="../tags/tag24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image" Target="../media/image35.jpeg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47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image" Target="../media/image36.jpeg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image" Target="../media/image1.jpe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69.xml"/><Relationship Id="rId17" Type="http://schemas.openxmlformats.org/officeDocument/2006/relationships/tags" Target="../tags/tag268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tags" Target="../tags/tag254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image" Target="../media/image1.jpeg"/><Relationship Id="rId1" Type="http://schemas.openxmlformats.org/officeDocument/2006/relationships/tags" Target="../tags/tag270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6.xml"/><Relationship Id="rId4" Type="http://schemas.openxmlformats.org/officeDocument/2006/relationships/image" Target="../media/image37.png"/><Relationship Id="rId3" Type="http://schemas.openxmlformats.org/officeDocument/2006/relationships/tags" Target="../tags/tag275.xml"/><Relationship Id="rId2" Type="http://schemas.openxmlformats.org/officeDocument/2006/relationships/image" Target="../media/image1.jpeg"/><Relationship Id="rId1" Type="http://schemas.openxmlformats.org/officeDocument/2006/relationships/tags" Target="../tags/tag274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image" Target="../media/image1.jpeg"/><Relationship Id="rId1" Type="http://schemas.openxmlformats.org/officeDocument/2006/relationships/tags" Target="../tags/tag277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image" Target="../media/image1.jpeg"/><Relationship Id="rId1" Type="http://schemas.openxmlformats.org/officeDocument/2006/relationships/tags" Target="../tags/tag281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image" Target="../media/image1.jpeg"/><Relationship Id="rId1" Type="http://schemas.openxmlformats.org/officeDocument/2006/relationships/tags" Target="../tags/tag285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image" Target="../media/image1.jpeg"/><Relationship Id="rId1" Type="http://schemas.openxmlformats.org/officeDocument/2006/relationships/tags" Target="../tags/tag288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image" Target="../media/image1.jpeg"/><Relationship Id="rId1" Type="http://schemas.openxmlformats.org/officeDocument/2006/relationships/tags" Target="../tags/tag29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.jpeg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1.jpeg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image" Target="../media/image8.jpeg"/><Relationship Id="rId3" Type="http://schemas.openxmlformats.org/officeDocument/2006/relationships/tags" Target="../tags/tag23.xml"/><Relationship Id="rId2" Type="http://schemas.openxmlformats.org/officeDocument/2006/relationships/image" Target="../media/image1.jpeg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9.jpeg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56.xml"/><Relationship Id="rId30" Type="http://schemas.openxmlformats.org/officeDocument/2006/relationships/tags" Target="../tags/tag55.xml"/><Relationship Id="rId3" Type="http://schemas.openxmlformats.org/officeDocument/2006/relationships/tags" Target="../tags/tag29.xml"/><Relationship Id="rId29" Type="http://schemas.openxmlformats.org/officeDocument/2006/relationships/tags" Target="../tags/tag54.xml"/><Relationship Id="rId28" Type="http://schemas.openxmlformats.org/officeDocument/2006/relationships/tags" Target="../tags/tag53.xml"/><Relationship Id="rId27" Type="http://schemas.openxmlformats.org/officeDocument/2006/relationships/tags" Target="../tags/tag52.xml"/><Relationship Id="rId26" Type="http://schemas.openxmlformats.org/officeDocument/2006/relationships/tags" Target="../tags/tag51.xml"/><Relationship Id="rId25" Type="http://schemas.openxmlformats.org/officeDocument/2006/relationships/tags" Target="../tags/tag50.xml"/><Relationship Id="rId24" Type="http://schemas.openxmlformats.org/officeDocument/2006/relationships/tags" Target="../tags/tag49.xml"/><Relationship Id="rId23" Type="http://schemas.openxmlformats.org/officeDocument/2006/relationships/tags" Target="../tags/tag48.xml"/><Relationship Id="rId22" Type="http://schemas.openxmlformats.org/officeDocument/2006/relationships/tags" Target="../tags/tag47.xml"/><Relationship Id="rId21" Type="http://schemas.openxmlformats.org/officeDocument/2006/relationships/tags" Target="../tags/tag46.xml"/><Relationship Id="rId20" Type="http://schemas.openxmlformats.org/officeDocument/2006/relationships/tags" Target="../tags/tag45.xml"/><Relationship Id="rId2" Type="http://schemas.openxmlformats.org/officeDocument/2006/relationships/image" Target="../media/image1.jpeg"/><Relationship Id="rId19" Type="http://schemas.openxmlformats.org/officeDocument/2006/relationships/tags" Target="../tags/tag44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1.jpeg"/><Relationship Id="rId1" Type="http://schemas.openxmlformats.org/officeDocument/2006/relationships/tags" Target="../tags/tag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963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636" name="标题 41985"/>
          <p:cNvSpPr>
            <a:spLocks noGrp="1" noRot="1"/>
          </p:cNvSpPr>
          <p:nvPr>
            <p:ph type="ctrTitle" idx="4294967295"/>
            <p:custDataLst>
              <p:tags r:id="rId4"/>
            </p:custDataLst>
          </p:nvPr>
        </p:nvSpPr>
        <p:spPr>
          <a:xfrm>
            <a:off x="762000" y="2565400"/>
            <a:ext cx="7772400" cy="1547813"/>
          </a:xfrm>
        </p:spPr>
        <p:txBody>
          <a:bodyPr wrap="square" lIns="91440" tIns="45720" rIns="91440" bIns="45720" anchor="b" anchorCtr="0">
            <a:normAutofit fontScale="90000"/>
          </a:bodyPr>
          <a:lstStyle>
            <a:lvl1pPr lvl="0">
              <a:buClrTx/>
              <a:buSzTx/>
              <a:buFontTx/>
              <a:defRPr/>
            </a:lvl1pPr>
          </a:lstStyle>
          <a:p>
            <a:pPr lvl="0" algn="ctr" defTabSz="914400"/>
            <a:br>
              <a:rPr lang="en-US" altLang="zh-CN" sz="5400" dirty="0">
                <a:solidFill>
                  <a:srgbClr val="000000"/>
                </a:solidFill>
              </a:rPr>
            </a:br>
            <a:r>
              <a:rPr lang="zh-CN" altLang="en-US" sz="4800" dirty="0">
                <a:solidFill>
                  <a:srgbClr val="000000"/>
                </a:solidFill>
                <a:sym typeface="微软雅黑" panose="020B0503020204020204" pitchFamily="34" charset="-122"/>
              </a:rPr>
              <a:t>实验</a:t>
            </a:r>
            <a:r>
              <a:rPr lang="zh-CN" altLang="en-US" sz="4800" dirty="0">
                <a:solidFill>
                  <a:srgbClr val="000000"/>
                </a:solidFill>
                <a:sym typeface="微软雅黑" panose="020B0503020204020204" pitchFamily="34" charset="-122"/>
              </a:rPr>
              <a:t>四</a:t>
            </a:r>
            <a:br>
              <a:rPr lang="zh-CN" altLang="en-US" sz="4800" dirty="0">
                <a:solidFill>
                  <a:srgbClr val="000000"/>
                </a:solidFill>
                <a:sym typeface="微软雅黑" panose="020B0503020204020204" pitchFamily="34" charset="-122"/>
              </a:rPr>
            </a:br>
            <a:r>
              <a:rPr lang="zh-CN" altLang="en-US" sz="4800" dirty="0">
                <a:solidFill>
                  <a:srgbClr val="000000"/>
                </a:solidFill>
                <a:sym typeface="微软雅黑" panose="020B0503020204020204" pitchFamily="34" charset="-122"/>
              </a:rPr>
              <a:t>典型电信号的观察与测试</a:t>
            </a:r>
            <a:endParaRPr lang="zh-CN" altLang="en-US" sz="4800" b="0" dirty="0">
              <a:solidFill>
                <a:srgbClr val="000000"/>
              </a:solidFill>
              <a:latin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41988" name="文本框 41987"/>
          <p:cNvSpPr txBox="1">
            <a:spLocks noChangeArrowheads="1"/>
          </p:cNvSpPr>
          <p:nvPr/>
        </p:nvSpPr>
        <p:spPr bwMode="auto">
          <a:xfrm>
            <a:off x="762000" y="990600"/>
            <a:ext cx="6010275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>
                <a:srgbClr val="FFFFFF"/>
              </a:buClr>
              <a:buSzPct val="115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kern="1200" cap="none" spc="0" normalizeH="0" baseline="0" noProof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3200" b="1" kern="1200" cap="none" spc="0" normalizeH="0" baseline="0" noProof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电路与模拟电子技术</a:t>
            </a:r>
            <a:r>
              <a:rPr kumimoji="0" lang="en-US" altLang="zh-CN" sz="3200" b="1" kern="1200" cap="none" spc="0" normalizeH="0" baseline="0" noProof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3200" b="1" kern="1200" cap="none" spc="0" normalizeH="0" baseline="0" noProof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</a:t>
            </a:r>
            <a:endParaRPr kumimoji="0" lang="zh-CN" altLang="en-US" sz="3200" b="1" kern="1200" cap="none" spc="0" normalizeH="0" baseline="0" noProof="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876" name="Rectangle 2"/>
          <p:cNvSpPr>
            <a:spLocks noGrp="1"/>
          </p:cNvSpPr>
          <p:nvPr>
            <p:ph type="title" idx="4294967295"/>
          </p:nvPr>
        </p:nvSpPr>
        <p:spPr>
          <a:xfrm>
            <a:off x="458788" y="452438"/>
            <a:ext cx="6894512" cy="711200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黑体" panose="02010609060101010101" charset="-122"/>
              </a:rPr>
              <a:t>2.1 示波器面板介绍</a:t>
            </a:r>
            <a:endParaRPr lang="en-US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黑体" panose="02010609060101010101" charset="-122"/>
            </a:endParaRPr>
          </a:p>
        </p:txBody>
      </p:sp>
      <p:pic>
        <p:nvPicPr>
          <p:cNvPr id="79877" name="Picture 5" descr="IMG_20170407_153933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817563" y="1225550"/>
            <a:ext cx="7453312" cy="4194175"/>
          </a:xfrm>
        </p:spPr>
      </p:pic>
      <p:sp>
        <p:nvSpPr>
          <p:cNvPr id="14342" name="Rectangle 7"/>
          <p:cNvSpPr/>
          <p:nvPr>
            <p:custDataLst>
              <p:tags r:id="rId5"/>
            </p:custDataLst>
          </p:nvPr>
        </p:nvSpPr>
        <p:spPr>
          <a:xfrm>
            <a:off x="7777163" y="2743200"/>
            <a:ext cx="523875" cy="1482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3" name="AutoShape 8"/>
          <p:cNvSpPr/>
          <p:nvPr>
            <p:custDataLst>
              <p:tags r:id="rId6"/>
            </p:custDataLst>
          </p:nvPr>
        </p:nvSpPr>
        <p:spPr>
          <a:xfrm>
            <a:off x="2347913" y="5726113"/>
            <a:ext cx="5192713" cy="609600"/>
          </a:xfrm>
          <a:prstGeom prst="borderCallout1">
            <a:avLst>
              <a:gd name="adj1" fmla="val 18750"/>
              <a:gd name="adj2" fmla="val 101468"/>
              <a:gd name="adj3" fmla="val -249481"/>
              <a:gd name="adj4" fmla="val 11225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触发部分：用于控制显示的被测信号的稳定性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0" name="Rectangle 5"/>
          <p:cNvSpPr/>
          <p:nvPr>
            <p:custDataLst>
              <p:tags r:id="rId7"/>
            </p:custDataLst>
          </p:nvPr>
        </p:nvSpPr>
        <p:spPr>
          <a:xfrm>
            <a:off x="6632575" y="2008188"/>
            <a:ext cx="1187450" cy="6921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1" name="AutoShape 6"/>
          <p:cNvSpPr/>
          <p:nvPr>
            <p:custDataLst>
              <p:tags r:id="rId8"/>
            </p:custDataLst>
          </p:nvPr>
        </p:nvSpPr>
        <p:spPr>
          <a:xfrm>
            <a:off x="0" y="5010150"/>
            <a:ext cx="4840288" cy="609600"/>
          </a:xfrm>
          <a:prstGeom prst="borderCallout1">
            <a:avLst>
              <a:gd name="adj1" fmla="val 18750"/>
              <a:gd name="adj2" fmla="val 101574"/>
              <a:gd name="adj3" fmla="val -372398"/>
              <a:gd name="adj4" fmla="val 13644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扫描部分：用于控制显示的波形在水平轴方向的变化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bldLvl="0" animBg="1"/>
      <p:bldP spid="14343" grpId="0" bldLvl="0" animBg="1"/>
      <p:bldP spid="14340" grpId="0" bldLvl="0" animBg="1"/>
      <p:bldP spid="1434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900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301625" y="609600"/>
            <a:ext cx="8540750" cy="868363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zh-CN" altLang="en-US" sz="2800" dirty="0">
                <a:solidFill>
                  <a:schemeClr val="accent1"/>
                </a:solidFill>
                <a:latin typeface="汉仪旗黑-85S" panose="00020600040101010101" pitchFamily="18" charset="-122"/>
                <a:sym typeface="微软雅黑" panose="020B0503020204020204" pitchFamily="34" charset="-122"/>
              </a:rPr>
              <a:t>水平控制系统设置</a:t>
            </a:r>
            <a:endParaRPr lang="zh-CN" altLang="en-US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53955" name="Rectangle 3"/>
          <p:cNvSpPr>
            <a:spLocks noGrp="1" noRot="1"/>
          </p:cNvSpPr>
          <p:nvPr>
            <p:ph idx="4294967295"/>
          </p:nvPr>
        </p:nvSpPr>
        <p:spPr>
          <a:xfrm>
            <a:off x="301625" y="1525588"/>
            <a:ext cx="8540750" cy="4573587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主要用于设置水平时基。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水平位置旋钮（position）调整信号波形在显示屏上的水平位置，转动该旋钮波形随旋钮而水平移动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按下此旋钮触发位移恢复到水平零点（即显示屏垂直中心线置）处。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水平衰减旋钮(scale)改变水平时基档位设置，转动该旋钮改变“s/div（秒/格）”水平档位，下状态栏中显示的主时基值也会发生相应的变化。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24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301625" y="609600"/>
            <a:ext cx="8540750" cy="750888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zh-CN" altLang="en-US" sz="4000" dirty="0">
                <a:solidFill>
                  <a:schemeClr val="accent1"/>
                </a:solidFill>
                <a:latin typeface="汉仪旗黑-85S" panose="00020600040101010101" pitchFamily="18" charset="-122"/>
                <a:sym typeface="微软雅黑" panose="020B0503020204020204" pitchFamily="34" charset="-122"/>
              </a:rPr>
              <a:t>触发控制系统设置</a:t>
            </a:r>
            <a:endParaRPr lang="zh-CN" altLang="en-US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54979" name="Rectangle 3"/>
          <p:cNvSpPr>
            <a:spLocks noGrp="1" noRot="1"/>
          </p:cNvSpPr>
          <p:nvPr>
            <p:ph idx="4294967295"/>
          </p:nvPr>
        </p:nvSpPr>
        <p:spPr>
          <a:xfrm>
            <a:off x="301625" y="1552575"/>
            <a:ext cx="8540750" cy="3676650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转动触发电平设置旋钮，屏幕上会出现一条上下移动的水平触发线及触发标志，且下状态栏最右端触发电平的数值也随之发生变化。停止转动旋钮，触发线会在约5秒后消失。</a:t>
            </a:r>
            <a:endParaRPr lang="zh-CN" altLang="en-US" sz="22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按下旋钮触发电平快速恢复到零点。</a:t>
            </a:r>
            <a:endParaRPr lang="zh-CN" altLang="en-US" sz="22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50%按钮，设定触发电平在触发信号幅值的垂直中点。</a:t>
            </a:r>
            <a:endParaRPr lang="zh-CN" altLang="en-US" sz="22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按FORCE-TRIG键，强制产生一触发信号，主要用于触发方式中的“普通”和“单次”模式。</a:t>
            </a:r>
            <a:endParaRPr lang="zh-CN" altLang="en-US" sz="2200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4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4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948" name="Rectangle 2"/>
          <p:cNvSpPr>
            <a:spLocks noGrp="1"/>
          </p:cNvSpPr>
          <p:nvPr>
            <p:ph type="title" idx="4294967295"/>
          </p:nvPr>
        </p:nvSpPr>
        <p:spPr>
          <a:xfrm>
            <a:off x="458788" y="452438"/>
            <a:ext cx="6894512" cy="711200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黑体" panose="02010609060101010101" charset="-122"/>
              </a:rPr>
              <a:t>2.1 示波器面板介绍</a:t>
            </a:r>
            <a:endParaRPr lang="en-US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黑体" panose="02010609060101010101" charset="-122"/>
            </a:endParaRPr>
          </a:p>
        </p:txBody>
      </p:sp>
      <p:pic>
        <p:nvPicPr>
          <p:cNvPr id="82949" name="Picture 3" descr="IMG_20170407_153933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817563" y="1225550"/>
            <a:ext cx="7453312" cy="4194175"/>
          </a:xfrm>
        </p:spPr>
      </p:pic>
      <p:sp>
        <p:nvSpPr>
          <p:cNvPr id="74756" name="Rectangle 7"/>
          <p:cNvSpPr/>
          <p:nvPr>
            <p:custDataLst>
              <p:tags r:id="rId5"/>
            </p:custDataLst>
          </p:nvPr>
        </p:nvSpPr>
        <p:spPr>
          <a:xfrm>
            <a:off x="5846763" y="1492250"/>
            <a:ext cx="1920875" cy="5889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Rectangle 7"/>
          <p:cNvSpPr/>
          <p:nvPr>
            <p:custDataLst>
              <p:tags r:id="rId6"/>
            </p:custDataLst>
          </p:nvPr>
        </p:nvSpPr>
        <p:spPr>
          <a:xfrm>
            <a:off x="5846763" y="1492250"/>
            <a:ext cx="1920875" cy="5889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68" name="AutoShape 8"/>
          <p:cNvSpPr/>
          <p:nvPr>
            <p:custDataLst>
              <p:tags r:id="rId7"/>
            </p:custDataLst>
          </p:nvPr>
        </p:nvSpPr>
        <p:spPr>
          <a:xfrm>
            <a:off x="0" y="5145088"/>
            <a:ext cx="5627688" cy="701675"/>
          </a:xfrm>
          <a:prstGeom prst="borderCallout1">
            <a:avLst>
              <a:gd name="adj1" fmla="val 16292"/>
              <a:gd name="adj2" fmla="val 101352"/>
              <a:gd name="adj3" fmla="val -433935"/>
              <a:gd name="adj4" fmla="val 105556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软件菜单区 ：提供显示方式、测量方式、光标方式、采样频率、辅助应用方式、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APP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、帮助等选择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65" name="Rectangle 5"/>
          <p:cNvSpPr/>
          <p:nvPr>
            <p:custDataLst>
              <p:tags r:id="rId8"/>
            </p:custDataLst>
          </p:nvPr>
        </p:nvSpPr>
        <p:spPr>
          <a:xfrm>
            <a:off x="7829550" y="1425575"/>
            <a:ext cx="412750" cy="11906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66" name="AutoShape 6"/>
          <p:cNvSpPr/>
          <p:nvPr>
            <p:custDataLst>
              <p:tags r:id="rId9"/>
            </p:custDataLst>
          </p:nvPr>
        </p:nvSpPr>
        <p:spPr>
          <a:xfrm>
            <a:off x="1585913" y="5881688"/>
            <a:ext cx="5675313" cy="609600"/>
          </a:xfrm>
          <a:prstGeom prst="borderCallout1">
            <a:avLst>
              <a:gd name="adj1" fmla="val 18750"/>
              <a:gd name="adj2" fmla="val 101343"/>
              <a:gd name="adj3" fmla="val -536199"/>
              <a:gd name="adj4" fmla="val 10962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操作方式控制：提供“自动设置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”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、“运行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停止”、“单次”、“默认设置”四种选择                                             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5368" grpId="0" bldLvl="0" animBg="1"/>
      <p:bldP spid="15365" grpId="0" bldLvl="0" animBg="1"/>
      <p:bldP spid="1536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972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301625" y="609600"/>
            <a:ext cx="8540750" cy="579438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zh-CN" altLang="en-US" sz="4000" dirty="0">
                <a:solidFill>
                  <a:schemeClr val="accent1"/>
                </a:solidFill>
                <a:latin typeface="汉仪旗黑-85S" panose="00020600040101010101" pitchFamily="18" charset="-122"/>
                <a:sym typeface="微软雅黑" panose="020B0503020204020204" pitchFamily="34" charset="-122"/>
              </a:rPr>
              <a:t>软件菜单区</a:t>
            </a:r>
            <a:endParaRPr lang="zh-CN" altLang="en-US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56003" name="Rectangle 3"/>
          <p:cNvSpPr>
            <a:spLocks noGrp="1" noRot="1"/>
          </p:cNvSpPr>
          <p:nvPr>
            <p:ph idx="4294967295"/>
          </p:nvPr>
        </p:nvSpPr>
        <p:spPr>
          <a:xfrm>
            <a:off x="301625" y="1435100"/>
            <a:ext cx="8540750" cy="4664075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按下软件菜单区任一按键，屏幕下状态栏会出现相应的功能菜单。通过菜单操作区的7个按键可选定功能菜单的选项，选定时屏幕右状态栏会出现相应的功能子菜单。</a:t>
            </a:r>
            <a:endParaRPr lang="zh-CN" altLang="en-US" sz="22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功能子菜单中，通过屏幕右边按钮进行设置调整。当按下屏幕右边按钮出现多个各选项或二级子菜单有多个选项时，可以通过多功能旋钮来选择和选定。再次按下软件菜单区按钮，显示屏上的功能菜单立即消失。</a:t>
            </a:r>
            <a:endParaRPr lang="zh-CN" altLang="en-US" sz="2200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996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301625" y="609600"/>
            <a:ext cx="8540750" cy="515938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zh-CN" altLang="en-US" sz="4000" dirty="0">
                <a:solidFill>
                  <a:schemeClr val="accent1"/>
                </a:solidFill>
                <a:latin typeface="汉仪旗黑-85S" panose="00020600040101010101" pitchFamily="18" charset="-122"/>
                <a:sym typeface="微软雅黑" panose="020B0503020204020204" pitchFamily="34" charset="-122"/>
              </a:rPr>
              <a:t>选项和选择</a:t>
            </a:r>
            <a:endParaRPr lang="zh-CN" altLang="en-US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pic>
        <p:nvPicPr>
          <p:cNvPr id="84997" name="Picture 4" descr="14913604786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3" y="1376363"/>
            <a:ext cx="3975100" cy="4945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0" name="AutoShape 9"/>
          <p:cNvSpPr/>
          <p:nvPr>
            <p:custDataLst>
              <p:tags r:id="rId5"/>
            </p:custDataLst>
          </p:nvPr>
        </p:nvSpPr>
        <p:spPr>
          <a:xfrm>
            <a:off x="5162550" y="2384425"/>
            <a:ext cx="1174750" cy="819150"/>
          </a:xfrm>
          <a:prstGeom prst="borderCallout1">
            <a:avLst>
              <a:gd name="adj1" fmla="val 13954"/>
              <a:gd name="adj2" fmla="val -6486"/>
              <a:gd name="adj3" fmla="val 22093"/>
              <a:gd name="adj4" fmla="val -167028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选项调节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9"/>
          <p:cNvSpPr/>
          <p:nvPr>
            <p:custDataLst>
              <p:tags r:id="rId6"/>
            </p:custDataLst>
          </p:nvPr>
        </p:nvSpPr>
        <p:spPr>
          <a:xfrm>
            <a:off x="5027613" y="3949700"/>
            <a:ext cx="1174750" cy="819150"/>
          </a:xfrm>
          <a:prstGeom prst="borderCallout1">
            <a:avLst>
              <a:gd name="adj1" fmla="val 13954"/>
              <a:gd name="adj2" fmla="val -6486"/>
              <a:gd name="adj3" fmla="val 12792"/>
              <a:gd name="adj4" fmla="val -172162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选项选择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bldLvl="0" animBg="1"/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020" name="Rectangle 3"/>
          <p:cNvSpPr>
            <a:spLocks noGrp="1" noRot="1"/>
          </p:cNvSpPr>
          <p:nvPr>
            <p:ph idx="4294967295"/>
          </p:nvPr>
        </p:nvSpPr>
        <p:spPr>
          <a:xfrm>
            <a:off x="161925" y="533400"/>
            <a:ext cx="4695825" cy="760413"/>
          </a:xfrm>
        </p:spPr>
        <p:txBody>
          <a:bodyPr wrap="square" lIns="91440" tIns="45720" rIns="91440" bIns="45720" anchor="t" anchorCtr="0"/>
          <a:lstStyle/>
          <a:p>
            <a:pPr marL="643255" lvl="2" indent="-128905" defTabSz="514350" eaLnBrk="0" fontAlgn="base" hangingPunct="0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accent1"/>
                </a:solidFill>
                <a:sym typeface="黑体" panose="02010609060101010101" charset="-122"/>
              </a:rPr>
              <a:t>2.2 屏幕刻度和标注信息</a:t>
            </a:r>
            <a:endParaRPr lang="en-US" altLang="zh-CN" sz="2800" b="1" dirty="0">
              <a:solidFill>
                <a:schemeClr val="accent1"/>
              </a:solidFill>
              <a:sym typeface="黑体" panose="02010609060101010101" charset="-122"/>
            </a:endParaRPr>
          </a:p>
        </p:txBody>
      </p:sp>
      <p:pic>
        <p:nvPicPr>
          <p:cNvPr id="86021" name="Picture 5" descr="IMG_20170414_103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3" y="1543050"/>
            <a:ext cx="7691437" cy="432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3" name="AutoShape 12"/>
          <p:cNvSpPr/>
          <p:nvPr>
            <p:custDataLst>
              <p:tags r:id="rId5"/>
            </p:custDataLst>
          </p:nvPr>
        </p:nvSpPr>
        <p:spPr>
          <a:xfrm>
            <a:off x="8229600" y="5854700"/>
            <a:ext cx="914400" cy="609600"/>
          </a:xfrm>
          <a:prstGeom prst="borderCallout1">
            <a:avLst>
              <a:gd name="adj1" fmla="val 18750"/>
              <a:gd name="adj2" fmla="val -8333"/>
              <a:gd name="adj3" fmla="val -120315"/>
              <a:gd name="adj4" fmla="val -108333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触发信号源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8" name="AutoShape 19"/>
          <p:cNvSpPr/>
          <p:nvPr>
            <p:custDataLst>
              <p:tags r:id="rId6"/>
            </p:custDataLst>
          </p:nvPr>
        </p:nvSpPr>
        <p:spPr>
          <a:xfrm>
            <a:off x="6583363" y="5895975"/>
            <a:ext cx="1176338" cy="609600"/>
          </a:xfrm>
          <a:prstGeom prst="borderCallout1">
            <a:avLst>
              <a:gd name="adj1" fmla="val 18750"/>
              <a:gd name="adj2" fmla="val -6477"/>
              <a:gd name="adj3" fmla="val -47657"/>
              <a:gd name="adj4" fmla="val -1551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屏幕菜单选择键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4" name="AutoShape 13"/>
          <p:cNvSpPr/>
          <p:nvPr>
            <p:custDataLst>
              <p:tags r:id="rId7"/>
            </p:custDataLst>
          </p:nvPr>
        </p:nvSpPr>
        <p:spPr>
          <a:xfrm>
            <a:off x="3678238" y="5943600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302866"/>
              <a:gd name="adj4" fmla="val 12587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刻度线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1" name="AutoShape 10"/>
          <p:cNvSpPr/>
          <p:nvPr>
            <p:custDataLst>
              <p:tags r:id="rId8"/>
            </p:custDataLst>
          </p:nvPr>
        </p:nvSpPr>
        <p:spPr>
          <a:xfrm>
            <a:off x="4846638" y="5861050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18491"/>
              <a:gd name="adj4" fmla="val 11388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扫描时间档位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5" name="AutoShape 14"/>
          <p:cNvSpPr/>
          <p:nvPr>
            <p:custDataLst>
              <p:tags r:id="rId9"/>
            </p:custDataLst>
          </p:nvPr>
        </p:nvSpPr>
        <p:spPr>
          <a:xfrm>
            <a:off x="2435225" y="5937250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265106"/>
              <a:gd name="adj4" fmla="val 114412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扫描线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0" name="AutoShape 9"/>
          <p:cNvSpPr/>
          <p:nvPr>
            <p:custDataLst>
              <p:tags r:id="rId10"/>
            </p:custDataLst>
          </p:nvPr>
        </p:nvSpPr>
        <p:spPr>
          <a:xfrm>
            <a:off x="1090613" y="5873750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20574"/>
              <a:gd name="adj4" fmla="val 170662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CH2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电压档位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9" name="AutoShape 8"/>
          <p:cNvSpPr/>
          <p:nvPr>
            <p:custDataLst>
              <p:tags r:id="rId11"/>
            </p:custDataLst>
          </p:nvPr>
        </p:nvSpPr>
        <p:spPr>
          <a:xfrm>
            <a:off x="0" y="4851400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43231"/>
              <a:gd name="adj4" fmla="val 182468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CH1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电压档位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6" name="AutoShape 5"/>
          <p:cNvSpPr/>
          <p:nvPr>
            <p:custDataLst>
              <p:tags r:id="rId12"/>
            </p:custDataLst>
          </p:nvPr>
        </p:nvSpPr>
        <p:spPr>
          <a:xfrm>
            <a:off x="6361113" y="654050"/>
            <a:ext cx="773113" cy="620713"/>
          </a:xfrm>
          <a:prstGeom prst="borderCallout1">
            <a:avLst>
              <a:gd name="adj1" fmla="val 18412"/>
              <a:gd name="adj2" fmla="val -9856"/>
              <a:gd name="adj3" fmla="val 227875"/>
              <a:gd name="adj4" fmla="val -3449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触发状态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8" name="AutoShape 7"/>
          <p:cNvSpPr/>
          <p:nvPr>
            <p:custDataLst>
              <p:tags r:id="rId13"/>
            </p:custDataLst>
          </p:nvPr>
        </p:nvSpPr>
        <p:spPr>
          <a:xfrm>
            <a:off x="-195262" y="2206625"/>
            <a:ext cx="927100" cy="749300"/>
          </a:xfrm>
          <a:prstGeom prst="borderCallout1">
            <a:avLst>
              <a:gd name="adj1" fmla="val 15255"/>
              <a:gd name="adj2" fmla="val 108218"/>
              <a:gd name="adj3" fmla="val 280509"/>
              <a:gd name="adj4" fmla="val 191782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第一路被测信号指示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6" name="AutoShape 15"/>
          <p:cNvSpPr/>
          <p:nvPr>
            <p:custDataLst>
              <p:tags r:id="rId14"/>
            </p:custDataLst>
          </p:nvPr>
        </p:nvSpPr>
        <p:spPr>
          <a:xfrm>
            <a:off x="7964488" y="714375"/>
            <a:ext cx="839788" cy="644525"/>
          </a:xfrm>
          <a:prstGeom prst="borderCallout3">
            <a:avLst>
              <a:gd name="adj1" fmla="val 17736"/>
              <a:gd name="adj2" fmla="val -9074"/>
              <a:gd name="adj3" fmla="val 17736"/>
              <a:gd name="adj4" fmla="val -65028"/>
              <a:gd name="adj5" fmla="val 325616"/>
              <a:gd name="adj6" fmla="val -65028"/>
              <a:gd name="adj7" fmla="val 633745"/>
              <a:gd name="adj8" fmla="val -51417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4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显示的波形频率</a:t>
            </a:r>
            <a:endParaRPr lang="zh-CN" altLang="en-US" sz="14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AutoShape 5"/>
          <p:cNvSpPr/>
          <p:nvPr>
            <p:custDataLst>
              <p:tags r:id="rId15"/>
            </p:custDataLst>
          </p:nvPr>
        </p:nvSpPr>
        <p:spPr>
          <a:xfrm>
            <a:off x="4897438" y="582613"/>
            <a:ext cx="773112" cy="620712"/>
          </a:xfrm>
          <a:prstGeom prst="borderCallout1">
            <a:avLst>
              <a:gd name="adj1" fmla="val 18412"/>
              <a:gd name="adj2" fmla="val 109856"/>
              <a:gd name="adj3" fmla="val 232227"/>
              <a:gd name="adj4" fmla="val 12381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撷取状态 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AutoShape 5"/>
          <p:cNvSpPr/>
          <p:nvPr>
            <p:custDataLst>
              <p:tags r:id="rId16"/>
            </p:custDataLst>
          </p:nvPr>
        </p:nvSpPr>
        <p:spPr>
          <a:xfrm>
            <a:off x="8370888" y="1800225"/>
            <a:ext cx="773113" cy="620713"/>
          </a:xfrm>
          <a:prstGeom prst="borderCallout1">
            <a:avLst>
              <a:gd name="adj1" fmla="val 18412"/>
              <a:gd name="adj2" fmla="val -9856"/>
              <a:gd name="adj3" fmla="val 282606"/>
              <a:gd name="adj4" fmla="val -7700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触发电平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0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1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8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5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9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bldLvl="0" animBg="1"/>
      <p:bldP spid="18448" grpId="0" bldLvl="0" animBg="1"/>
      <p:bldP spid="18444" grpId="0" bldLvl="0" animBg="1"/>
      <p:bldP spid="18441" grpId="0" bldLvl="0" animBg="1"/>
      <p:bldP spid="18445" grpId="0" bldLvl="0" animBg="1"/>
      <p:bldP spid="18440" grpId="0" bldLvl="0" animBg="1"/>
      <p:bldP spid="18439" grpId="0" bldLvl="0" animBg="1"/>
      <p:bldP spid="18436" grpId="0" bldLvl="0" animBg="1"/>
      <p:bldP spid="18438" grpId="0" bldLvl="0" animBg="1"/>
      <p:bldP spid="18446" grpId="0" bldLvl="0" animBg="1"/>
      <p:bldP spid="2" grpId="0" bldLvl="0" animBg="1"/>
      <p:bldP spid="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044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7045" name="Rectangle 2"/>
          <p:cNvSpPr>
            <a:spLocks noGrp="1"/>
          </p:cNvSpPr>
          <p:nvPr>
            <p:ph type="title" idx="4294967295"/>
          </p:nvPr>
        </p:nvSpPr>
        <p:spPr>
          <a:xfrm>
            <a:off x="182563" y="673100"/>
            <a:ext cx="5154612" cy="490538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3. 基本操作方法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87046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179388" y="1341438"/>
            <a:ext cx="3097212" cy="4960937"/>
          </a:xfrm>
        </p:spPr>
        <p:txBody>
          <a:bodyPr wrap="square" lIns="91440" tIns="45720" rIns="91440" bIns="45720" anchor="t" anchorCtr="0"/>
          <a:lstStyle>
            <a:lvl1pPr lvl="0">
              <a:buClrTx/>
              <a:buSzTx/>
              <a:buFont typeface="Arial" panose="020B0604020202020204" pitchFamily="34" charset="0"/>
              <a:defRPr sz="2800"/>
            </a:lvl1pPr>
            <a:lvl2pPr lvl="1">
              <a:buClrTx/>
              <a:buSzTx/>
              <a:buFont typeface="Arial" panose="020B0604020202020204" pitchFamily="34" charset="0"/>
              <a:defRPr sz="2400"/>
            </a:lvl2pPr>
            <a:lvl3pPr lvl="2">
              <a:buClrTx/>
              <a:buSzTx/>
              <a:buFont typeface="Arial" panose="020B0604020202020204" pitchFamily="34" charset="0"/>
              <a:defRPr sz="2000"/>
            </a:lvl3pPr>
            <a:lvl4pPr lvl="3">
              <a:buClrTx/>
              <a:buSzTx/>
              <a:buFont typeface="Arial" panose="020B0604020202020204" pitchFamily="34" charset="0"/>
              <a:defRPr sz="1800"/>
            </a:lvl4pPr>
            <a:lvl5pPr lvl="4">
              <a:buClrTx/>
              <a:buSzTx/>
              <a:buFont typeface="Arial" panose="020B0604020202020204" pitchFamily="34" charset="0"/>
              <a:defRPr sz="1800"/>
            </a:lvl5pPr>
          </a:lstStyle>
          <a:p>
            <a:pPr marL="0" lvl="0" indent="-171450" defTabSz="914400">
              <a:lnSpc>
                <a:spcPct val="150000"/>
              </a:lnSpc>
              <a:spcBef>
                <a:spcPct val="5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3.1</a:t>
            </a:r>
            <a:r>
              <a:rPr lang="en-US" altLang="zh-CN" sz="2400" b="1" dirty="0">
                <a:solidFill>
                  <a:schemeClr val="accent2"/>
                </a:solidFill>
                <a:sym typeface="微软雅黑" panose="020B0503020204020204" pitchFamily="34" charset="-122"/>
                <a:hlinkClick r:id="" action="ppaction://noaction"/>
              </a:rPr>
              <a:t>垂直通道调整</a:t>
            </a:r>
            <a:endParaRPr lang="en-US" altLang="zh-CN" sz="24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150000"/>
              </a:lnSpc>
              <a:spcBef>
                <a:spcPct val="5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3.2</a:t>
            </a:r>
            <a:r>
              <a:rPr lang="en-US" altLang="zh-CN" sz="2400" b="1" dirty="0">
                <a:solidFill>
                  <a:schemeClr val="accent2"/>
                </a:solidFill>
                <a:sym typeface="微软雅黑" panose="020B0503020204020204" pitchFamily="34" charset="-122"/>
                <a:hlinkClick r:id="" action="ppaction://noaction"/>
              </a:rPr>
              <a:t>扫描调整</a:t>
            </a:r>
            <a:endParaRPr lang="en-US" altLang="zh-CN" sz="24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150000"/>
              </a:lnSpc>
              <a:spcBef>
                <a:spcPct val="5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3.3</a:t>
            </a:r>
            <a:r>
              <a:rPr lang="en-US" altLang="zh-CN" sz="2400" b="1" dirty="0">
                <a:solidFill>
                  <a:schemeClr val="accent2"/>
                </a:solidFill>
                <a:sym typeface="微软雅黑" panose="020B0503020204020204" pitchFamily="34" charset="-122"/>
                <a:hlinkClick r:id="" action="ppaction://noaction"/>
              </a:rPr>
              <a:t>稳定触发调整</a:t>
            </a:r>
            <a:endParaRPr lang="en-US" altLang="zh-CN" sz="24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150000"/>
              </a:lnSpc>
              <a:spcBef>
                <a:spcPct val="5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3.4</a:t>
            </a:r>
            <a:r>
              <a:rPr lang="en-US" altLang="zh-CN" sz="2400" b="1" dirty="0">
                <a:solidFill>
                  <a:schemeClr val="accent2"/>
                </a:solidFill>
                <a:sym typeface="微软雅黑" panose="020B0503020204020204" pitchFamily="34" charset="-122"/>
                <a:hlinkClick r:id="" action="ppaction://noaction"/>
              </a:rPr>
              <a:t>校准信号的使用</a:t>
            </a:r>
            <a:endParaRPr lang="en-US" altLang="zh-CN" sz="2400" b="1" dirty="0">
              <a:solidFill>
                <a:schemeClr val="accent2"/>
              </a:solidFill>
              <a:sym typeface="微软雅黑" panose="020B0503020204020204" pitchFamily="34" charset="-122"/>
              <a:hlinkClick r:id="" action="ppaction://noaction"/>
            </a:endParaRPr>
          </a:p>
        </p:txBody>
      </p:sp>
      <p:sp>
        <p:nvSpPr>
          <p:cNvPr id="78853" name="Rectangle 6"/>
          <p:cNvSpPr/>
          <p:nvPr>
            <p:custDataLst>
              <p:tags r:id="rId6"/>
            </p:custDataLst>
          </p:nvPr>
        </p:nvSpPr>
        <p:spPr>
          <a:xfrm>
            <a:off x="8010525" y="5946775"/>
            <a:ext cx="892175" cy="30003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  <a:hlinkClick r:id="" action="ppaction://noaction"/>
              </a:rPr>
              <a:t>返回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  <a:hlinkClick r:id="" action="ppaction://noaction"/>
            </a:endParaRPr>
          </a:p>
        </p:txBody>
      </p:sp>
      <p:pic>
        <p:nvPicPr>
          <p:cNvPr id="87048" name="Picture 8" descr="IMG_20170407_1539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250" y="1400175"/>
            <a:ext cx="5530850" cy="37242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068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069" name="Rectangle 2"/>
          <p:cNvSpPr>
            <a:spLocks noGrp="1"/>
          </p:cNvSpPr>
          <p:nvPr>
            <p:ph type="title" idx="4294967295"/>
          </p:nvPr>
        </p:nvSpPr>
        <p:spPr>
          <a:xfrm>
            <a:off x="279400" y="584200"/>
            <a:ext cx="5467350" cy="706438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3.1垂直通道调整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88070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179388" y="1412875"/>
            <a:ext cx="3240087" cy="4960938"/>
          </a:xfrm>
        </p:spPr>
        <p:txBody>
          <a:bodyPr wrap="square" lIns="91440" tIns="45720" rIns="91440" bIns="45720" anchor="t" anchorCtr="0"/>
          <a:lstStyle>
            <a:lvl1pPr lvl="0">
              <a:buClrTx/>
              <a:buSzTx/>
              <a:buFont typeface="Arial" panose="020B0604020202020204" pitchFamily="34" charset="0"/>
              <a:defRPr sz="2800"/>
            </a:lvl1pPr>
            <a:lvl2pPr lvl="1">
              <a:buClrTx/>
              <a:buSzTx/>
              <a:buFont typeface="Arial" panose="020B0604020202020204" pitchFamily="34" charset="0"/>
              <a:defRPr sz="2400"/>
            </a:lvl2pPr>
            <a:lvl3pPr lvl="2">
              <a:buClrTx/>
              <a:buSzTx/>
              <a:buFont typeface="Arial" panose="020B0604020202020204" pitchFamily="34" charset="0"/>
              <a:defRPr sz="2000"/>
            </a:lvl3pPr>
            <a:lvl4pPr lvl="3">
              <a:buClrTx/>
              <a:buSzTx/>
              <a:buFont typeface="Arial" panose="020B0604020202020204" pitchFamily="34" charset="0"/>
              <a:defRPr sz="1800"/>
            </a:lvl4pPr>
            <a:lvl5pPr lvl="4">
              <a:buClrTx/>
              <a:buSzTx/>
              <a:buFont typeface="Arial" panose="020B0604020202020204" pitchFamily="34" charset="0"/>
              <a:defRPr sz="1800"/>
            </a:lvl5pPr>
          </a:lstStyle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3.1.1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探头</a:t>
            </a:r>
            <a:endParaRPr lang="en-US" altLang="zh-CN" sz="2400" dirty="0">
              <a:solidFill>
                <a:schemeClr val="accent2"/>
              </a:solidFill>
              <a:sym typeface="黑体" panose="02010609060101010101" charset="-122"/>
            </a:endParaRPr>
          </a:p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3.1.2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Y通道选择</a:t>
            </a:r>
            <a:endParaRPr lang="en-US" altLang="zh-CN" sz="2400" dirty="0">
              <a:solidFill>
                <a:schemeClr val="accent2"/>
              </a:solidFill>
              <a:sym typeface="黑体" panose="02010609060101010101" charset="-122"/>
            </a:endParaRPr>
          </a:p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3.1.3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输入耦合选择</a:t>
            </a:r>
            <a:endParaRPr lang="en-US" altLang="zh-CN" sz="2400" dirty="0">
              <a:solidFill>
                <a:schemeClr val="accent2"/>
              </a:solidFill>
              <a:sym typeface="黑体" panose="02010609060101010101" charset="-122"/>
            </a:endParaRPr>
          </a:p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3.1.4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Y轴位移调整</a:t>
            </a:r>
            <a:endParaRPr lang="en-US" altLang="zh-CN" sz="2400" dirty="0">
              <a:solidFill>
                <a:schemeClr val="accent2"/>
              </a:solidFill>
              <a:sym typeface="黑体" panose="02010609060101010101" charset="-122"/>
            </a:endParaRPr>
          </a:p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3.1.5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电压测量读数</a:t>
            </a:r>
            <a:endParaRPr lang="en-US" altLang="zh-CN" sz="2400" dirty="0">
              <a:solidFill>
                <a:schemeClr val="accent2"/>
              </a:solidFill>
              <a:sym typeface="黑体" panose="02010609060101010101" charset="-122"/>
            </a:endParaRPr>
          </a:p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accent2"/>
              </a:solidFill>
              <a:sym typeface="黑体" panose="02010609060101010101" charset="-122"/>
              <a:hlinkClick r:id="" action="ppaction://noaction"/>
            </a:endParaRPr>
          </a:p>
        </p:txBody>
      </p:sp>
      <p:sp>
        <p:nvSpPr>
          <p:cNvPr id="79877" name="Rectangle 8"/>
          <p:cNvSpPr/>
          <p:nvPr>
            <p:custDataLst>
              <p:tags r:id="rId6"/>
            </p:custDataLst>
          </p:nvPr>
        </p:nvSpPr>
        <p:spPr>
          <a:xfrm>
            <a:off x="7980363" y="5946775"/>
            <a:ext cx="892175" cy="30003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  <a:hlinkClick r:id="" action="ppaction://noaction"/>
              </a:rPr>
              <a:t>返回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  <a:hlinkClick r:id="" action="ppaction://noaction"/>
            </a:endParaRPr>
          </a:p>
        </p:txBody>
      </p:sp>
      <p:pic>
        <p:nvPicPr>
          <p:cNvPr id="88072" name="Picture 8" descr="IMG_20170407_1539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100" y="1830388"/>
            <a:ext cx="5321300" cy="33718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2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9093" name="Rectangle 2"/>
          <p:cNvSpPr>
            <a:spLocks noGrp="1"/>
          </p:cNvSpPr>
          <p:nvPr>
            <p:ph type="title" idx="4294967295"/>
          </p:nvPr>
        </p:nvSpPr>
        <p:spPr>
          <a:xfrm>
            <a:off x="889000" y="431800"/>
            <a:ext cx="6851650" cy="561975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36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3.1.1 探头</a:t>
            </a:r>
            <a:endParaRPr lang="en-US" altLang="zh-CN" sz="36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pic>
        <p:nvPicPr>
          <p:cNvPr id="89094" name="Picture 7" descr="IMG_20170417_1033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274763"/>
            <a:ext cx="8247063" cy="46418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660" name="文本框 20481"/>
          <p:cNvSpPr txBox="1"/>
          <p:nvPr/>
        </p:nvSpPr>
        <p:spPr>
          <a:xfrm>
            <a:off x="457200" y="1412875"/>
            <a:ext cx="8001000" cy="3660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609600" indent="-609600">
              <a:spcBef>
                <a:spcPct val="50000"/>
              </a:spcBef>
            </a:pPr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一、实验目的</a:t>
            </a:r>
            <a:endParaRPr lang="zh-CN" altLang="en-US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9600" indent="-609600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1.熟悉数字示波器、</a:t>
            </a:r>
            <a:r>
              <a:rPr lang="zh-CN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任意波信号发生器、高精度万用表、可编程线性直流电源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的使用方法</a:t>
            </a:r>
            <a:endParaRPr lang="zh-CN" altLang="en-US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9600" indent="-609600"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2.定量测定直流信号、正弦信号以及脉冲信号的波形参数 </a:t>
            </a:r>
            <a:endParaRPr lang="zh-CN" altLang="en-US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ransition>
    <p:random/>
    <p:sndAc>
      <p:stSnd>
        <p:snd r:embed="rId5" name="chimes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11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117" name="Rectangle 2"/>
          <p:cNvSpPr>
            <a:spLocks noGrp="1"/>
          </p:cNvSpPr>
          <p:nvPr>
            <p:ph type="title" idx="4294967295"/>
          </p:nvPr>
        </p:nvSpPr>
        <p:spPr>
          <a:xfrm>
            <a:off x="573088" y="541338"/>
            <a:ext cx="6119812" cy="490537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36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3.1.1  探    头</a:t>
            </a:r>
            <a:endParaRPr lang="en-US" altLang="zh-CN" sz="36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pic>
        <p:nvPicPr>
          <p:cNvPr id="9011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1187450"/>
            <a:ext cx="7905750" cy="339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2" name="AutoShape 5"/>
          <p:cNvSpPr/>
          <p:nvPr>
            <p:custDataLst>
              <p:tags r:id="rId6"/>
            </p:custDataLst>
          </p:nvPr>
        </p:nvSpPr>
        <p:spPr>
          <a:xfrm>
            <a:off x="5991225" y="5148263"/>
            <a:ext cx="1473200" cy="609600"/>
          </a:xfrm>
          <a:prstGeom prst="borderCallout1">
            <a:avLst>
              <a:gd name="adj1" fmla="val 18750"/>
              <a:gd name="adj2" fmla="val -5171"/>
              <a:gd name="adj3" fmla="val -463542"/>
              <a:gd name="adj4" fmla="val -63037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探头地线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33" name="AutoShape 6"/>
          <p:cNvSpPr/>
          <p:nvPr>
            <p:custDataLst>
              <p:tags r:id="rId7"/>
            </p:custDataLst>
          </p:nvPr>
        </p:nvSpPr>
        <p:spPr>
          <a:xfrm>
            <a:off x="1536700" y="5054600"/>
            <a:ext cx="1244600" cy="749300"/>
          </a:xfrm>
          <a:prstGeom prst="borderCallout1">
            <a:avLst>
              <a:gd name="adj1" fmla="val 15255"/>
              <a:gd name="adj2" fmla="val -6116"/>
              <a:gd name="adj3" fmla="val -181352"/>
              <a:gd name="adj4" fmla="val -23468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探头信号线测试钩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34" name="AutoShape 7"/>
          <p:cNvSpPr/>
          <p:nvPr>
            <p:custDataLst>
              <p:tags r:id="rId8"/>
            </p:custDataLst>
          </p:nvPr>
        </p:nvSpPr>
        <p:spPr>
          <a:xfrm>
            <a:off x="3048000" y="5116513"/>
            <a:ext cx="1765300" cy="660400"/>
          </a:xfrm>
          <a:prstGeom prst="borderCallout1">
            <a:avLst>
              <a:gd name="adj1" fmla="val 17306"/>
              <a:gd name="adj2" fmla="val 104315"/>
              <a:gd name="adj3" fmla="val -184375"/>
              <a:gd name="adj4" fmla="val 109352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探头衰减开关，一般应打在</a:t>
            </a:r>
            <a:r>
              <a:rPr lang="en-US" altLang="zh-CN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X1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档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 animBg="1"/>
      <p:bldP spid="22533" grpId="0" bldLvl="0" animBg="1"/>
      <p:bldP spid="2253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1140" name="Picture 16" descr="IMG_20170418_0935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1103313"/>
            <a:ext cx="8740775" cy="431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1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1142" name="Rectangle 2"/>
          <p:cNvSpPr>
            <a:spLocks noGrp="1"/>
          </p:cNvSpPr>
          <p:nvPr>
            <p:ph type="title" idx="4294967295"/>
          </p:nvPr>
        </p:nvSpPr>
        <p:spPr>
          <a:xfrm>
            <a:off x="417513" y="444500"/>
            <a:ext cx="7993062" cy="554038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微软雅黑" panose="020B0503020204020204" pitchFamily="34" charset="-122"/>
              </a:rPr>
              <a:t>3.1.2</a:t>
            </a: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 Y通道选择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23557" name="AutoShape 5"/>
          <p:cNvSpPr/>
          <p:nvPr>
            <p:custDataLst>
              <p:tags r:id="rId6"/>
            </p:custDataLst>
          </p:nvPr>
        </p:nvSpPr>
        <p:spPr>
          <a:xfrm>
            <a:off x="274638" y="5440363"/>
            <a:ext cx="5716588" cy="955675"/>
          </a:xfrm>
          <a:prstGeom prst="borderCallout1">
            <a:avLst>
              <a:gd name="adj1" fmla="val 11958"/>
              <a:gd name="adj2" fmla="val 101333"/>
              <a:gd name="adj3" fmla="val -234384"/>
              <a:gd name="adj4" fmla="val 10500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按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CH1 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可取得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CH1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的控制权，随后，位移旋钮和电压档开关只对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CH1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信号有效而对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CH2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信号无效。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若要在屏幕上关闭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CH1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信号，则应再按一次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CH1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键。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64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301625" y="609600"/>
            <a:ext cx="6580188" cy="685800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微软雅黑" panose="020B0503020204020204" pitchFamily="34" charset="-122"/>
              </a:rPr>
              <a:t>3.1.2</a:t>
            </a: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 Y通道选择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2165" name="Picture 5" descr="IMG_20170418_0942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1285875"/>
            <a:ext cx="8061325" cy="4325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AutoShape 7"/>
          <p:cNvSpPr/>
          <p:nvPr>
            <p:custDataLst>
              <p:tags r:id="rId5"/>
            </p:custDataLst>
          </p:nvPr>
        </p:nvSpPr>
        <p:spPr>
          <a:xfrm>
            <a:off x="7850188" y="5726113"/>
            <a:ext cx="1358900" cy="609600"/>
          </a:xfrm>
          <a:prstGeom prst="borderCallout1">
            <a:avLst>
              <a:gd name="adj1" fmla="val 18750"/>
              <a:gd name="adj2" fmla="val -5606"/>
              <a:gd name="adj3" fmla="val -234898"/>
              <a:gd name="adj4" fmla="val -8296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按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CH1 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键调出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CH1 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菜单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83" name="AutoShape 9"/>
          <p:cNvSpPr/>
          <p:nvPr>
            <p:custDataLst>
              <p:tags r:id="rId6"/>
            </p:custDataLst>
          </p:nvPr>
        </p:nvSpPr>
        <p:spPr>
          <a:xfrm>
            <a:off x="2562225" y="5664200"/>
            <a:ext cx="1785938" cy="676275"/>
          </a:xfrm>
          <a:prstGeom prst="borderCallout1">
            <a:avLst>
              <a:gd name="adj1" fmla="val 16903"/>
              <a:gd name="adj2" fmla="val 104269"/>
              <a:gd name="adj3" fmla="val -90847"/>
              <a:gd name="adj4" fmla="val 17200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按屏幕菜单选择键将衰减设为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X1 </a:t>
            </a:r>
            <a:endParaRPr lang="en-US" altLang="zh-CN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84" name="AutoShape 10"/>
          <p:cNvSpPr/>
          <p:nvPr>
            <p:custDataLst>
              <p:tags r:id="rId7"/>
            </p:custDataLst>
          </p:nvPr>
        </p:nvSpPr>
        <p:spPr>
          <a:xfrm>
            <a:off x="5973763" y="5711825"/>
            <a:ext cx="914400" cy="609600"/>
          </a:xfrm>
          <a:prstGeom prst="borderCallout1">
            <a:avLst>
              <a:gd name="adj1" fmla="val 18750"/>
              <a:gd name="adj2" fmla="val -8333"/>
              <a:gd name="adj3" fmla="val -203125"/>
              <a:gd name="adj4" fmla="val -2031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探头衰减为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X1</a:t>
            </a:r>
            <a:endParaRPr lang="en-US" altLang="zh-CN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85" name="AutoShape 11"/>
          <p:cNvSpPr/>
          <p:nvPr>
            <p:custDataLst>
              <p:tags r:id="rId8"/>
            </p:custDataLst>
          </p:nvPr>
        </p:nvSpPr>
        <p:spPr>
          <a:xfrm>
            <a:off x="295275" y="5707063"/>
            <a:ext cx="1968500" cy="609600"/>
          </a:xfrm>
          <a:prstGeom prst="borderCallout1">
            <a:avLst>
              <a:gd name="adj1" fmla="val 18750"/>
              <a:gd name="adj2" fmla="val 103870"/>
              <a:gd name="adj3" fmla="val -209898"/>
              <a:gd name="adj4" fmla="val 108546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屏幕菜单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0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ldLvl="0" animBg="1"/>
      <p:bldP spid="24583" grpId="0" bldLvl="0" animBg="1"/>
      <p:bldP spid="24584" grpId="0" bldLvl="0" animBg="1"/>
      <p:bldP spid="2458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188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419100" y="466725"/>
            <a:ext cx="8396288" cy="633413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微软雅黑" panose="020B0503020204020204" pitchFamily="34" charset="-122"/>
              </a:rPr>
              <a:t>3.1.3</a:t>
            </a: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 输入耦合选择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3189" name="Picture 4" descr="IMG_20170418_0942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25" y="1168400"/>
            <a:ext cx="8181975" cy="460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Rectangle 5"/>
          <p:cNvSpPr/>
          <p:nvPr>
            <p:custDataLst>
              <p:tags r:id="rId5"/>
            </p:custDataLst>
          </p:nvPr>
        </p:nvSpPr>
        <p:spPr>
          <a:xfrm>
            <a:off x="911225" y="4979988"/>
            <a:ext cx="752475" cy="495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05" name="AutoShape 6"/>
          <p:cNvSpPr/>
          <p:nvPr>
            <p:custDataLst>
              <p:tags r:id="rId6"/>
            </p:custDataLst>
          </p:nvPr>
        </p:nvSpPr>
        <p:spPr>
          <a:xfrm>
            <a:off x="2043113" y="5775325"/>
            <a:ext cx="3017838" cy="617538"/>
          </a:xfrm>
          <a:prstGeom prst="borderCallout1">
            <a:avLst>
              <a:gd name="adj1" fmla="val 18509"/>
              <a:gd name="adj2" fmla="val -2523"/>
              <a:gd name="adj3" fmla="val -46014"/>
              <a:gd name="adj4" fmla="val -1351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按此 键选择输入耦合方式，共有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种：接地、交流和直流。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08" name="AutoShape 11"/>
          <p:cNvSpPr/>
          <p:nvPr>
            <p:custDataLst>
              <p:tags r:id="rId7"/>
            </p:custDataLst>
          </p:nvPr>
        </p:nvSpPr>
        <p:spPr>
          <a:xfrm>
            <a:off x="2024063" y="3089275"/>
            <a:ext cx="1074738" cy="609600"/>
          </a:xfrm>
          <a:prstGeom prst="borderCallout2">
            <a:avLst>
              <a:gd name="adj1" fmla="val 18750"/>
              <a:gd name="adj2" fmla="val -7088"/>
              <a:gd name="adj3" fmla="val 18750"/>
              <a:gd name="adj4" fmla="val -31611"/>
              <a:gd name="adj5" fmla="val 203648"/>
              <a:gd name="adj6" fmla="val -5731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输入耦合的菜单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ldLvl="0" animBg="1"/>
      <p:bldP spid="25605" grpId="0" bldLvl="0" animBg="1"/>
      <p:bldP spid="2560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212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4213" name="Rectangle 2"/>
          <p:cNvSpPr>
            <a:spLocks noGrp="1"/>
          </p:cNvSpPr>
          <p:nvPr>
            <p:ph type="title" idx="4294967295"/>
          </p:nvPr>
        </p:nvSpPr>
        <p:spPr>
          <a:xfrm>
            <a:off x="444500" y="619125"/>
            <a:ext cx="8229600" cy="417513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36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微软雅黑" panose="020B0503020204020204" pitchFamily="34" charset="-122"/>
              </a:rPr>
              <a:t>3.1.3</a:t>
            </a:r>
            <a:r>
              <a:rPr lang="en-US" altLang="zh-CN" sz="36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 输入耦合选择</a:t>
            </a:r>
            <a:endParaRPr lang="en-US" altLang="zh-CN" sz="36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73732" name="Picture 4"/>
          <p:cNvPicPr preferRelativeResize="0">
            <a:picLocks noGrp="1" noChangeAspect="1"/>
          </p:cNvPicPr>
          <p:nvPr>
            <p:ph type="body" idx="4294967295"/>
          </p:nvPr>
        </p:nvPicPr>
        <p:blipFill>
          <a:blip r:embed="rId5">
            <a:lum contrast="23999"/>
          </a:blip>
          <a:stretch>
            <a:fillRect/>
          </a:stretch>
        </p:blipFill>
        <p:spPr>
          <a:xfrm>
            <a:off x="755650" y="1470025"/>
            <a:ext cx="7931150" cy="4905375"/>
          </a:xfr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23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237" name="Rectangle 2"/>
          <p:cNvSpPr>
            <a:spLocks noGrp="1"/>
          </p:cNvSpPr>
          <p:nvPr>
            <p:ph type="title" idx="4294967295"/>
          </p:nvPr>
        </p:nvSpPr>
        <p:spPr>
          <a:xfrm>
            <a:off x="392113" y="501650"/>
            <a:ext cx="8229600" cy="490538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微软雅黑" panose="020B0503020204020204" pitchFamily="34" charset="-122"/>
              </a:rPr>
              <a:t>3.1.4</a:t>
            </a: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 Y轴位移调整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5238" name="Picture 9" descr="IMG_20170418_0942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243013"/>
            <a:ext cx="7518400" cy="4929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AutoShape 6"/>
          <p:cNvSpPr/>
          <p:nvPr>
            <p:custDataLst>
              <p:tags r:id="rId6"/>
            </p:custDataLst>
          </p:nvPr>
        </p:nvSpPr>
        <p:spPr>
          <a:xfrm>
            <a:off x="7991475" y="4530725"/>
            <a:ext cx="969963" cy="1014413"/>
          </a:xfrm>
          <a:prstGeom prst="borderCallout2">
            <a:avLst>
              <a:gd name="adj1" fmla="val 11269"/>
              <a:gd name="adj2" fmla="val -7856"/>
              <a:gd name="adj3" fmla="val 11269"/>
              <a:gd name="adj4" fmla="val -25042"/>
              <a:gd name="adj5" fmla="val -59000"/>
              <a:gd name="adj6" fmla="val -7250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Y </a:t>
            </a:r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轴位移旋钮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260" name="Rectangle 2"/>
          <p:cNvSpPr>
            <a:spLocks noGrp="1"/>
          </p:cNvSpPr>
          <p:nvPr>
            <p:ph type="title" idx="4294967295"/>
          </p:nvPr>
        </p:nvSpPr>
        <p:spPr>
          <a:xfrm>
            <a:off x="301625" y="609600"/>
            <a:ext cx="8540750" cy="541338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3.1.5</a:t>
            </a: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黑体" panose="02010609060101010101" charset="-122"/>
              </a:rPr>
              <a:t> 电压测量读数</a:t>
            </a:r>
            <a:endParaRPr lang="en-US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黑体" panose="02010609060101010101" charset="-122"/>
            </a:endParaRPr>
          </a:p>
        </p:txBody>
      </p:sp>
      <p:pic>
        <p:nvPicPr>
          <p:cNvPr id="96261" name="Picture 5" descr="IMG_20170418_1013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8" y="1168400"/>
            <a:ext cx="7672387" cy="431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3" name="AutoShape 11"/>
          <p:cNvSpPr/>
          <p:nvPr>
            <p:custDataLst>
              <p:tags r:id="rId5"/>
            </p:custDataLst>
          </p:nvPr>
        </p:nvSpPr>
        <p:spPr>
          <a:xfrm>
            <a:off x="7373938" y="5480050"/>
            <a:ext cx="995363" cy="795338"/>
          </a:xfrm>
          <a:prstGeom prst="borderCallout2">
            <a:avLst>
              <a:gd name="adj1" fmla="val 14370"/>
              <a:gd name="adj2" fmla="val -7657"/>
              <a:gd name="adj3" fmla="val 14370"/>
              <a:gd name="adj4" fmla="val -12759"/>
              <a:gd name="adj5" fmla="val -137926"/>
              <a:gd name="adj6" fmla="val -18023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电压档位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调整开关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82" name="AutoShape 10"/>
          <p:cNvSpPr/>
          <p:nvPr>
            <p:custDataLst>
              <p:tags r:id="rId6"/>
            </p:custDataLst>
          </p:nvPr>
        </p:nvSpPr>
        <p:spPr>
          <a:xfrm>
            <a:off x="4257675" y="5543550"/>
            <a:ext cx="1465263" cy="715963"/>
          </a:xfrm>
          <a:prstGeom prst="borderCallout2">
            <a:avLst>
              <a:gd name="adj1" fmla="val 15963"/>
              <a:gd name="adj2" fmla="val -5199"/>
              <a:gd name="adj3" fmla="val 15963"/>
              <a:gd name="adj4" fmla="val -31310"/>
              <a:gd name="adj5" fmla="val -305986"/>
              <a:gd name="adj6" fmla="val -129144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72000" rIns="0" bIns="0"/>
          <a:lstStyle/>
          <a:p>
            <a:pPr fontAlgn="base">
              <a:lnSpc>
                <a:spcPct val="80000"/>
              </a:lnSpc>
            </a:pP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每格电压档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>
              <a:lnSpc>
                <a:spcPct val="80000"/>
              </a:lnSpc>
            </a:pP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位指示值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264" name="Line 5"/>
          <p:cNvSpPr/>
          <p:nvPr>
            <p:custDataLst>
              <p:tags r:id="rId7"/>
            </p:custDataLst>
          </p:nvPr>
        </p:nvSpPr>
        <p:spPr>
          <a:xfrm flipH="1">
            <a:off x="349250" y="1947863"/>
            <a:ext cx="2232025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265" name="Line 6"/>
          <p:cNvSpPr/>
          <p:nvPr>
            <p:custDataLst>
              <p:tags r:id="rId8"/>
            </p:custDataLst>
          </p:nvPr>
        </p:nvSpPr>
        <p:spPr>
          <a:xfrm flipH="1">
            <a:off x="349250" y="2871788"/>
            <a:ext cx="2232025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266" name="Line 7"/>
          <p:cNvSpPr/>
          <p:nvPr>
            <p:custDataLst>
              <p:tags r:id="rId9"/>
            </p:custDataLst>
          </p:nvPr>
        </p:nvSpPr>
        <p:spPr>
          <a:xfrm flipV="1">
            <a:off x="636588" y="1947863"/>
            <a:ext cx="1587" cy="2063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6267" name="Line 8"/>
          <p:cNvSpPr/>
          <p:nvPr>
            <p:custDataLst>
              <p:tags r:id="rId10"/>
            </p:custDataLst>
          </p:nvPr>
        </p:nvSpPr>
        <p:spPr>
          <a:xfrm>
            <a:off x="636588" y="2632075"/>
            <a:ext cx="1587" cy="2397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8076" name="Text Box 9"/>
          <p:cNvSpPr/>
          <p:nvPr>
            <p:custDataLst>
              <p:tags r:id="rId11"/>
            </p:custDataLst>
          </p:nvPr>
        </p:nvSpPr>
        <p:spPr>
          <a:xfrm>
            <a:off x="349250" y="2327275"/>
            <a:ext cx="792163" cy="2778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fontAlgn="base"/>
            <a:r>
              <a:rPr lang="en-US" altLang="zh-CN" sz="1800" b="1" strike="noStrike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sz="1800" b="1" strike="noStrike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大格</a:t>
            </a:r>
            <a:endParaRPr lang="zh-CN" altLang="en-US" sz="1800" b="1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84" name="AutoShape 12"/>
          <p:cNvSpPr/>
          <p:nvPr>
            <p:custDataLst>
              <p:tags r:id="rId12"/>
            </p:custDataLst>
          </p:nvPr>
        </p:nvSpPr>
        <p:spPr>
          <a:xfrm flipH="1">
            <a:off x="285750" y="5610225"/>
            <a:ext cx="3219450" cy="676275"/>
          </a:xfrm>
          <a:prstGeom prst="borderCallout3">
            <a:avLst>
              <a:gd name="adj1" fmla="val 16898"/>
              <a:gd name="adj2" fmla="val 102366"/>
              <a:gd name="adj3" fmla="val 16898"/>
              <a:gd name="adj4" fmla="val 102366"/>
              <a:gd name="adj5" fmla="val -125588"/>
              <a:gd name="adj6" fmla="val 102366"/>
              <a:gd name="adj7" fmla="val -404931"/>
              <a:gd name="adj8" fmla="val 8574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108000" rIns="0" bIns="0"/>
          <a:lstStyle/>
          <a:p>
            <a:pPr fontAlgn="base">
              <a:lnSpc>
                <a:spcPct val="55000"/>
              </a:lnSpc>
            </a:pP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电压值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= 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每档指示值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×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格数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>
              <a:lnSpc>
                <a:spcPct val="55000"/>
              </a:lnSpc>
            </a:pP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          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=  500mV × 4=2V</a:t>
            </a:r>
            <a:endParaRPr lang="en-US" altLang="zh-CN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3" grpId="0" bldLvl="0" animBg="1"/>
      <p:bldP spid="28682" grpId="0" bldLvl="0" animBg="1"/>
      <p:bldP spid="2868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284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285" name="Rectangle 2"/>
          <p:cNvSpPr>
            <a:spLocks noGrp="1"/>
          </p:cNvSpPr>
          <p:nvPr>
            <p:ph type="title" idx="4294967295"/>
          </p:nvPr>
        </p:nvSpPr>
        <p:spPr>
          <a:xfrm>
            <a:off x="3375025" y="609600"/>
            <a:ext cx="5467350" cy="706438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3.2扫描调整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97286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0" y="1341438"/>
            <a:ext cx="3240088" cy="2408237"/>
          </a:xfrm>
        </p:spPr>
        <p:txBody>
          <a:bodyPr wrap="square" lIns="91440" tIns="45720" rIns="91440" bIns="45720" anchor="t" anchorCtr="0"/>
          <a:lstStyle>
            <a:lvl1pPr lvl="0">
              <a:buClrTx/>
              <a:buSzTx/>
              <a:buFont typeface="Arial" panose="020B0604020202020204" pitchFamily="34" charset="0"/>
              <a:defRPr sz="2800"/>
            </a:lvl1pPr>
            <a:lvl2pPr lvl="1">
              <a:buClrTx/>
              <a:buSzTx/>
              <a:buFont typeface="Arial" panose="020B0604020202020204" pitchFamily="34" charset="0"/>
              <a:defRPr sz="2400"/>
            </a:lvl2pPr>
            <a:lvl3pPr lvl="2">
              <a:buClrTx/>
              <a:buSzTx/>
              <a:buFont typeface="Arial" panose="020B0604020202020204" pitchFamily="34" charset="0"/>
              <a:defRPr sz="2000"/>
            </a:lvl3pPr>
            <a:lvl4pPr lvl="3">
              <a:buClrTx/>
              <a:buSzTx/>
              <a:buFont typeface="Arial" panose="020B0604020202020204" pitchFamily="34" charset="0"/>
              <a:defRPr sz="1800"/>
            </a:lvl4pPr>
            <a:lvl5pPr lvl="4">
              <a:buClrTx/>
              <a:buSzTx/>
              <a:buFont typeface="Arial" panose="020B0604020202020204" pitchFamily="34" charset="0"/>
              <a:defRPr sz="1800"/>
            </a:lvl5pPr>
          </a:lstStyle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3.2.1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时间挡位调整</a:t>
            </a:r>
            <a:endParaRPr lang="en-US" altLang="zh-CN" sz="2400" dirty="0">
              <a:solidFill>
                <a:schemeClr val="accent2"/>
              </a:solidFill>
              <a:sym typeface="黑体" panose="02010609060101010101" charset="-122"/>
            </a:endParaRPr>
          </a:p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3.2.2  </a:t>
            </a:r>
            <a:r>
              <a:rPr lang="en-US" altLang="zh-CN" sz="24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时间参数测量</a:t>
            </a:r>
            <a:endParaRPr lang="en-US" altLang="zh-CN" sz="2400" dirty="0">
              <a:solidFill>
                <a:schemeClr val="accent2"/>
              </a:solidFill>
              <a:sym typeface="黑体" panose="02010609060101010101" charset="-122"/>
              <a:hlinkClick r:id="" action="ppaction://noaction"/>
            </a:endParaRPr>
          </a:p>
        </p:txBody>
      </p:sp>
      <p:sp>
        <p:nvSpPr>
          <p:cNvPr id="89093" name="Rectangle 6"/>
          <p:cNvSpPr/>
          <p:nvPr>
            <p:custDataLst>
              <p:tags r:id="rId6"/>
            </p:custDataLst>
          </p:nvPr>
        </p:nvSpPr>
        <p:spPr>
          <a:xfrm>
            <a:off x="8010525" y="6007100"/>
            <a:ext cx="892175" cy="30003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  <a:hlinkClick r:id="" action="ppaction://noaction"/>
              </a:rPr>
              <a:t>返回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  <a:hlinkClick r:id="" action="ppaction://noaction"/>
            </a:endParaRPr>
          </a:p>
        </p:txBody>
      </p:sp>
      <p:pic>
        <p:nvPicPr>
          <p:cNvPr id="97288" name="Picture 8" descr="IMG_20170407_1539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1655763"/>
            <a:ext cx="5899150" cy="331946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08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309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506413"/>
            <a:ext cx="8229600" cy="671512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微软雅黑" panose="020B0503020204020204" pitchFamily="34" charset="-122"/>
              </a:rPr>
              <a:t>3.2.1</a:t>
            </a: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 时间挡位调整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8310" name="Picture 8" descr="IMG_20170407_1539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" y="1355725"/>
            <a:ext cx="8143875" cy="417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AutoShape 5"/>
          <p:cNvSpPr/>
          <p:nvPr>
            <p:custDataLst>
              <p:tags r:id="rId6"/>
            </p:custDataLst>
          </p:nvPr>
        </p:nvSpPr>
        <p:spPr>
          <a:xfrm>
            <a:off x="5067300" y="5657850"/>
            <a:ext cx="2273300" cy="609600"/>
          </a:xfrm>
          <a:prstGeom prst="borderCallout1">
            <a:avLst>
              <a:gd name="adj1" fmla="val 18750"/>
              <a:gd name="adj2" fmla="val 103352"/>
              <a:gd name="adj3" fmla="val -502083"/>
              <a:gd name="adj4" fmla="val 124093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扫描时间调节旋钮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332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9333" name="Rectangle 2"/>
          <p:cNvSpPr>
            <a:spLocks noGrp="1"/>
          </p:cNvSpPr>
          <p:nvPr>
            <p:ph type="title" idx="4294967295"/>
          </p:nvPr>
        </p:nvSpPr>
        <p:spPr>
          <a:xfrm>
            <a:off x="366713" y="457200"/>
            <a:ext cx="8229600" cy="633413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微软雅黑" panose="020B0503020204020204" pitchFamily="34" charset="-122"/>
              </a:rPr>
              <a:t>3.2.1</a:t>
            </a: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 时间挡位调整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9334" name="Picture 10" descr="14926564220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1127125"/>
            <a:ext cx="4848225" cy="4348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5" name="Picture 11" descr="14926565182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5063"/>
            <a:ext cx="4552950" cy="432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8" name="AutoShape 7"/>
          <p:cNvSpPr/>
          <p:nvPr>
            <p:custDataLst>
              <p:tags r:id="rId7"/>
            </p:custDataLst>
          </p:nvPr>
        </p:nvSpPr>
        <p:spPr>
          <a:xfrm>
            <a:off x="5078413" y="5764213"/>
            <a:ext cx="2197100" cy="609600"/>
          </a:xfrm>
          <a:prstGeom prst="borderCallout1">
            <a:avLst>
              <a:gd name="adj1" fmla="val 18750"/>
              <a:gd name="adj2" fmla="val 103468"/>
              <a:gd name="adj3" fmla="val -113023"/>
              <a:gd name="adj4" fmla="val 10556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扫描时间为大格</a:t>
            </a:r>
            <a:r>
              <a:rPr lang="en-US" altLang="zh-CN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200μs</a:t>
            </a:r>
            <a:endParaRPr lang="en-US" altLang="zh-CN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9337" name="Picture 16" descr="14926565182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5063"/>
            <a:ext cx="4552950" cy="432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7" name="AutoShape 6"/>
          <p:cNvSpPr/>
          <p:nvPr>
            <p:custDataLst>
              <p:tags r:id="rId8"/>
            </p:custDataLst>
          </p:nvPr>
        </p:nvSpPr>
        <p:spPr>
          <a:xfrm>
            <a:off x="558800" y="5726113"/>
            <a:ext cx="1892300" cy="660400"/>
          </a:xfrm>
          <a:prstGeom prst="borderCallout1">
            <a:avLst>
              <a:gd name="adj1" fmla="val 17306"/>
              <a:gd name="adj2" fmla="val 104028"/>
              <a:gd name="adj3" fmla="val -118269"/>
              <a:gd name="adj4" fmla="val 11887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扫描时间为每大格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500μs</a:t>
            </a:r>
            <a:endParaRPr lang="en-US" altLang="zh-CN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bldLvl="0" animBg="1"/>
      <p:bldP spid="3379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文本框 2150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23850" y="476885"/>
            <a:ext cx="7823835" cy="5895975"/>
          </a:xfrm>
          <a:prstGeom prst="rect">
            <a:avLst/>
          </a:prstGeom>
          <a:blipFill rotWithShape="1">
            <a:blip r:embed="rId4" cstate="print"/>
            <a:stretch>
              <a:fillRect l="-2285" t="-1731" r="-1142" b="-1731"/>
            </a:stretch>
          </a:blipFill>
          <a:ln>
            <a:noFill/>
          </a:ln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kern="1200" cap="none" spc="0" normalizeH="0" baseline="0" noProof="0">
                <a:noFill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  <a:endParaRPr kumimoji="0" lang="en-US" altLang="zh-CN" kern="1200" cap="none" spc="0" normalizeH="0" baseline="0" noProof="0">
              <a:noFill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16688" y="4365625"/>
            <a:ext cx="2357438" cy="92233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itchFamily="2" charset="-122"/>
                <a:cs typeface="+mn-cs"/>
              </a:rPr>
              <a:t>有效值：交流电通过电阻</a:t>
            </a:r>
            <a:r>
              <a:rPr lang="en-US" altLang="zh-CN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itchFamily="2" charset="-122"/>
                <a:cs typeface="+mn-cs"/>
              </a:rPr>
              <a:t>R</a:t>
            </a:r>
            <a:r>
              <a:rPr lang="zh-CN" altLang="en-US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itchFamily="2" charset="-122"/>
                <a:cs typeface="+mn-cs"/>
              </a:rPr>
              <a:t>产生的热量和直流电相等。</a:t>
            </a:r>
            <a:endParaRPr lang="zh-CN" altLang="en-US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1686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88125" y="5287963"/>
          <a:ext cx="2255838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5" imgW="1016000" imgH="330200" progId="Equation.KSEE3">
                  <p:embed/>
                </p:oleObj>
              </mc:Choice>
              <mc:Fallback>
                <p:oleObj name="" r:id="rId5" imgW="1016000" imgH="330200" progId="Equation.KSEE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8125" y="5287963"/>
                        <a:ext cx="2255838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ransition>
    <p:random/>
    <p:sndAc>
      <p:stSnd>
        <p:snd r:embed="rId8" name="chimes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356" name="Rectangle 2"/>
          <p:cNvSpPr>
            <a:spLocks noGrp="1"/>
          </p:cNvSpPr>
          <p:nvPr>
            <p:ph type="title" idx="4294967295"/>
          </p:nvPr>
        </p:nvSpPr>
        <p:spPr>
          <a:xfrm>
            <a:off x="301625" y="609600"/>
            <a:ext cx="8540750" cy="725488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3.2.2  </a:t>
            </a: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黑体" panose="02010609060101010101" charset="-122"/>
              </a:rPr>
              <a:t>时间参数测量</a:t>
            </a:r>
            <a:endParaRPr lang="en-US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黑体" panose="02010609060101010101" charset="-122"/>
            </a:endParaRPr>
          </a:p>
        </p:txBody>
      </p:sp>
      <p:pic>
        <p:nvPicPr>
          <p:cNvPr id="100357" name="Picture 5" descr="14926565182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63" y="1284288"/>
            <a:ext cx="7135812" cy="4278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9" name="AutoShape 16"/>
          <p:cNvSpPr/>
          <p:nvPr>
            <p:custDataLst>
              <p:tags r:id="rId5"/>
            </p:custDataLst>
          </p:nvPr>
        </p:nvSpPr>
        <p:spPr>
          <a:xfrm>
            <a:off x="7581900" y="5581650"/>
            <a:ext cx="1339850" cy="735013"/>
          </a:xfrm>
          <a:prstGeom prst="borderCallout1">
            <a:avLst>
              <a:gd name="adj1" fmla="val 15551"/>
              <a:gd name="adj2" fmla="val -5685"/>
              <a:gd name="adj3" fmla="val -69546"/>
              <a:gd name="adj4" fmla="val -115523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时间档位值指示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359" name="Line 7"/>
          <p:cNvSpPr/>
          <p:nvPr>
            <p:custDataLst>
              <p:tags r:id="rId6"/>
            </p:custDataLst>
          </p:nvPr>
        </p:nvSpPr>
        <p:spPr>
          <a:xfrm>
            <a:off x="5299075" y="3670300"/>
            <a:ext cx="3175" cy="23495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60" name="Line 9"/>
          <p:cNvSpPr/>
          <p:nvPr>
            <p:custDataLst>
              <p:tags r:id="rId7"/>
            </p:custDataLst>
          </p:nvPr>
        </p:nvSpPr>
        <p:spPr>
          <a:xfrm>
            <a:off x="6588125" y="3697288"/>
            <a:ext cx="3175" cy="23495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61" name="Line 10"/>
          <p:cNvSpPr/>
          <p:nvPr>
            <p:custDataLst>
              <p:tags r:id="rId8"/>
            </p:custDataLst>
          </p:nvPr>
        </p:nvSpPr>
        <p:spPr>
          <a:xfrm>
            <a:off x="3883025" y="5811838"/>
            <a:ext cx="1319213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0362" name="Line 11"/>
          <p:cNvSpPr/>
          <p:nvPr>
            <p:custDataLst>
              <p:tags r:id="rId9"/>
            </p:custDataLst>
          </p:nvPr>
        </p:nvSpPr>
        <p:spPr>
          <a:xfrm flipH="1">
            <a:off x="6596063" y="5826125"/>
            <a:ext cx="941387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2172" name="Text Box 12"/>
          <p:cNvSpPr/>
          <p:nvPr>
            <p:custDataLst>
              <p:tags r:id="rId10"/>
            </p:custDataLst>
          </p:nvPr>
        </p:nvSpPr>
        <p:spPr>
          <a:xfrm>
            <a:off x="5456238" y="5732463"/>
            <a:ext cx="1117600" cy="2778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fontAlgn="base"/>
            <a:r>
              <a:rPr lang="en-US" altLang="zh-CN" sz="1800" strike="noStrike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strike="noStrike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大格</a:t>
            </a:r>
            <a:endParaRPr lang="zh-CN" altLang="en-US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28" name="AutoShape 15"/>
          <p:cNvSpPr/>
          <p:nvPr>
            <p:custDataLst>
              <p:tags r:id="rId11"/>
            </p:custDataLst>
          </p:nvPr>
        </p:nvSpPr>
        <p:spPr>
          <a:xfrm>
            <a:off x="1119188" y="6089650"/>
            <a:ext cx="5140325" cy="768350"/>
          </a:xfrm>
          <a:prstGeom prst="borderCallout3">
            <a:avLst>
              <a:gd name="adj1" fmla="val 14875"/>
              <a:gd name="adj2" fmla="val -1481"/>
              <a:gd name="adj3" fmla="val 14875"/>
              <a:gd name="adj4" fmla="val -1481"/>
              <a:gd name="adj5" fmla="val -94630"/>
              <a:gd name="adj6" fmla="val -1481"/>
              <a:gd name="adj7" fmla="val -204338"/>
              <a:gd name="adj8" fmla="val 80792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fontAlgn="base"/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被侧信号的周期 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T= 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时间档位值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× 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格数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                             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=  500μs × 2 = 1000μs</a:t>
            </a:r>
            <a:endParaRPr lang="en-US" altLang="zh-CN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20" name="AutoShape 6"/>
          <p:cNvSpPr/>
          <p:nvPr>
            <p:custDataLst>
              <p:tags r:id="rId12"/>
            </p:custDataLst>
          </p:nvPr>
        </p:nvSpPr>
        <p:spPr>
          <a:xfrm>
            <a:off x="0" y="1722438"/>
            <a:ext cx="1573213" cy="1792288"/>
          </a:xfrm>
          <a:prstGeom prst="borderCallout2">
            <a:avLst>
              <a:gd name="adj1" fmla="val 6380"/>
              <a:gd name="adj2" fmla="val 104843"/>
              <a:gd name="adj3" fmla="val 6380"/>
              <a:gd name="adj4" fmla="val 219171"/>
              <a:gd name="adj5" fmla="val 41009"/>
              <a:gd name="adj6" fmla="val 338042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fontAlgn="base"/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调整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轴位移旋钮，使被测信号波形的后沿（或者前沿）对准 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X=0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的轴线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4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4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20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1" dur="10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9" grpId="0" bldLvl="0" animBg="1"/>
      <p:bldP spid="34828" grpId="0" bldLvl="0" animBg="1"/>
      <p:bldP spid="34820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80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1381" name="Rectangle 2"/>
          <p:cNvSpPr>
            <a:spLocks noGrp="1"/>
          </p:cNvSpPr>
          <p:nvPr>
            <p:ph type="title" idx="4294967295"/>
          </p:nvPr>
        </p:nvSpPr>
        <p:spPr>
          <a:xfrm>
            <a:off x="801688" y="557213"/>
            <a:ext cx="5467350" cy="706437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3.3稳定触发调整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01382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179388" y="1412875"/>
            <a:ext cx="3240087" cy="2425700"/>
          </a:xfrm>
        </p:spPr>
        <p:txBody>
          <a:bodyPr wrap="square" lIns="91440" tIns="45720" rIns="91440" bIns="45720" anchor="t" anchorCtr="0"/>
          <a:lstStyle>
            <a:lvl1pPr lvl="0">
              <a:buClrTx/>
              <a:buSzTx/>
              <a:buFont typeface="Arial" panose="020B0604020202020204" pitchFamily="34" charset="0"/>
              <a:defRPr sz="2800"/>
            </a:lvl1pPr>
            <a:lvl2pPr lvl="1">
              <a:buClrTx/>
              <a:buSzTx/>
              <a:buFont typeface="Arial" panose="020B0604020202020204" pitchFamily="34" charset="0"/>
              <a:defRPr sz="2400"/>
            </a:lvl2pPr>
            <a:lvl3pPr lvl="2">
              <a:buClrTx/>
              <a:buSzTx/>
              <a:buFont typeface="Arial" panose="020B0604020202020204" pitchFamily="34" charset="0"/>
              <a:defRPr sz="2000"/>
            </a:lvl3pPr>
            <a:lvl4pPr lvl="3">
              <a:buClrTx/>
              <a:buSzTx/>
              <a:buFont typeface="Arial" panose="020B0604020202020204" pitchFamily="34" charset="0"/>
              <a:defRPr sz="1800"/>
            </a:lvl4pPr>
            <a:lvl5pPr lvl="4">
              <a:buClrTx/>
              <a:buSzTx/>
              <a:buFont typeface="Arial" panose="020B0604020202020204" pitchFamily="34" charset="0"/>
              <a:defRPr sz="1800"/>
            </a:lvl5pPr>
          </a:lstStyle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2"/>
                </a:solidFill>
                <a:sym typeface="微软雅黑" panose="020B0503020204020204" pitchFamily="34" charset="-122"/>
              </a:rPr>
              <a:t>3.3.1 </a:t>
            </a:r>
            <a:r>
              <a:rPr lang="en-US" altLang="zh-CN" sz="2000" dirty="0">
                <a:solidFill>
                  <a:schemeClr val="accent2"/>
                </a:solidFill>
                <a:sym typeface="微软雅黑" panose="020B0503020204020204" pitchFamily="34" charset="-122"/>
                <a:hlinkClick r:id="" action="ppaction://noaction"/>
              </a:rPr>
              <a:t>触发调节的作用</a:t>
            </a:r>
            <a:endParaRPr lang="en-US" altLang="zh-CN" sz="2000" dirty="0">
              <a:solidFill>
                <a:schemeClr val="accent2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2"/>
                </a:solidFill>
                <a:sym typeface="微软雅黑" panose="020B0503020204020204" pitchFamily="34" charset="-122"/>
              </a:rPr>
              <a:t>3.3.1  </a:t>
            </a:r>
            <a:r>
              <a:rPr lang="en-US" altLang="zh-CN" sz="20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触发源选择</a:t>
            </a:r>
            <a:endParaRPr lang="en-US" altLang="zh-CN" sz="2000" dirty="0">
              <a:solidFill>
                <a:schemeClr val="accent2"/>
              </a:solidFill>
              <a:sym typeface="黑体" panose="02010609060101010101" charset="-122"/>
            </a:endParaRPr>
          </a:p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2"/>
                </a:solidFill>
                <a:sym typeface="微软雅黑" panose="020B0503020204020204" pitchFamily="34" charset="-122"/>
              </a:rPr>
              <a:t>3.3.2</a:t>
            </a:r>
            <a:r>
              <a:rPr lang="en-US" altLang="zh-CN" sz="2000" dirty="0">
                <a:solidFill>
                  <a:schemeClr val="accent2"/>
                </a:solidFill>
                <a:sym typeface="黑体" panose="02010609060101010101" charset="-122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触发电平调整</a:t>
            </a:r>
            <a:endParaRPr lang="en-US" altLang="zh-CN" sz="2000" dirty="0">
              <a:solidFill>
                <a:schemeClr val="accent2"/>
              </a:solidFill>
              <a:sym typeface="黑体" panose="02010609060101010101" charset="-122"/>
              <a:hlinkClick r:id="" action="ppaction://noaction"/>
            </a:endParaRPr>
          </a:p>
        </p:txBody>
      </p:sp>
      <p:sp>
        <p:nvSpPr>
          <p:cNvPr id="93189" name="Rectangle 6"/>
          <p:cNvSpPr/>
          <p:nvPr>
            <p:custDataLst>
              <p:tags r:id="rId6"/>
            </p:custDataLst>
          </p:nvPr>
        </p:nvSpPr>
        <p:spPr>
          <a:xfrm>
            <a:off x="8010525" y="6037263"/>
            <a:ext cx="892175" cy="30003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/>
          <a:lstStyle/>
          <a:p>
            <a:pPr fontAlgn="base"/>
            <a:r>
              <a:rPr lang="zh-CN" altLang="en-US" sz="16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  <a:hlinkClick r:id="" action="ppaction://noaction"/>
              </a:rPr>
              <a:t>返回</a:t>
            </a:r>
            <a:endParaRPr lang="zh-CN" altLang="en-US" sz="16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  <a:hlinkClick r:id="" action="ppaction://noaction"/>
            </a:endParaRPr>
          </a:p>
        </p:txBody>
      </p:sp>
      <p:pic>
        <p:nvPicPr>
          <p:cNvPr id="101384" name="Picture 8" descr="IMG_20170407_1539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5338" y="1630363"/>
            <a:ext cx="5559425" cy="331946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04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05" name="Rectangle 2"/>
          <p:cNvSpPr>
            <a:spLocks noGrp="1"/>
          </p:cNvSpPr>
          <p:nvPr>
            <p:ph type="title" idx="4294967295"/>
          </p:nvPr>
        </p:nvSpPr>
        <p:spPr>
          <a:xfrm>
            <a:off x="392113" y="755650"/>
            <a:ext cx="8242300" cy="693738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微软雅黑" panose="020B0503020204020204" pitchFamily="34" charset="-122"/>
              </a:rPr>
              <a:t>3.3.1 触发调节的作用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457200" y="1903413"/>
            <a:ext cx="8229600" cy="2947987"/>
          </a:xfrm>
        </p:spPr>
        <p:txBody>
          <a:bodyPr wrap="square" lIns="91440" tIns="45720" rIns="91440" bIns="45720" anchor="t" anchorCtr="0"/>
          <a:lstStyle/>
          <a:p>
            <a:pPr marL="609600" indent="-609600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2C85AD"/>
                </a:solidFill>
                <a:sym typeface="微软雅黑" panose="020B0503020204020204" pitchFamily="34" charset="-122"/>
              </a:rPr>
              <a:t>示波器触发调节的作用</a:t>
            </a:r>
            <a:endParaRPr lang="zh-CN" altLang="en-US" sz="2400" dirty="0">
              <a:solidFill>
                <a:srgbClr val="2C85AD"/>
              </a:solidFill>
              <a:sym typeface="微软雅黑" panose="020B0503020204020204" pitchFamily="34" charset="-122"/>
            </a:endParaRPr>
          </a:p>
          <a:p>
            <a:pPr marL="914400" lvl="2" indent="-128270" defTabSz="514350" eaLnBrk="0" fontAlgn="base" hangingPunct="0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None/>
            </a:pPr>
            <a:r>
              <a:rPr lang="zh-CN" altLang="en-US" sz="2400" dirty="0">
                <a:solidFill>
                  <a:srgbClr val="2C85AD"/>
                </a:solidFill>
                <a:sym typeface="微软雅黑" panose="020B0503020204020204" pitchFamily="34" charset="-122"/>
              </a:rPr>
              <a:t>当触发调节不当时，显示的波形将出现不稳定现象。所谓波形不稳定，是指波形左右移动不能停止在屏幕上，或者，出现多个波形交织在一起，无法清楚地显示波形。</a:t>
            </a:r>
            <a:endParaRPr lang="zh-CN" altLang="en-US" sz="2400" dirty="0">
              <a:solidFill>
                <a:srgbClr val="2C85AD"/>
              </a:solidFill>
              <a:sym typeface="微软雅黑" panose="020B0503020204020204" pitchFamily="34" charset="-122"/>
            </a:endParaRPr>
          </a:p>
          <a:p>
            <a:pPr marL="609600" indent="-609600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2C85AD"/>
                </a:solidFill>
                <a:sym typeface="微软雅黑" panose="020B0503020204020204" pitchFamily="34" charset="-122"/>
              </a:rPr>
              <a:t>触发调节是示波器操作的难点和易错点，触发部分调节的关键是正确选择触发源信号。</a:t>
            </a:r>
            <a:endParaRPr lang="zh-CN" altLang="en-US" sz="2400" dirty="0">
              <a:solidFill>
                <a:srgbClr val="2C85AD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428" name="Rectangle 2"/>
          <p:cNvSpPr>
            <a:spLocks noGrp="1"/>
          </p:cNvSpPr>
          <p:nvPr>
            <p:ph type="title" idx="4294967295"/>
          </p:nvPr>
        </p:nvSpPr>
        <p:spPr>
          <a:xfrm>
            <a:off x="301625" y="609600"/>
            <a:ext cx="6699250" cy="592138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36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3.3.1 触发调节的作用</a:t>
            </a:r>
            <a:endParaRPr lang="en-US" altLang="zh-CN" sz="36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pic>
        <p:nvPicPr>
          <p:cNvPr id="103429" name="Picture 5" descr="14926565182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5063"/>
            <a:ext cx="4552950" cy="4327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30" name="Picture 7" descr="14926778849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775" y="1144588"/>
            <a:ext cx="4403725" cy="4273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3" name="AutoShape 5"/>
          <p:cNvSpPr/>
          <p:nvPr>
            <p:custDataLst>
              <p:tags r:id="rId6"/>
            </p:custDataLst>
          </p:nvPr>
        </p:nvSpPr>
        <p:spPr>
          <a:xfrm>
            <a:off x="904875" y="5715000"/>
            <a:ext cx="2135188" cy="698500"/>
          </a:xfrm>
          <a:prstGeom prst="borderCallout2">
            <a:avLst>
              <a:gd name="adj1" fmla="val 16366"/>
              <a:gd name="adj2" fmla="val -3569"/>
              <a:gd name="adj3" fmla="val 16366"/>
              <a:gd name="adj4" fmla="val -5204"/>
              <a:gd name="adj5" fmla="val -263407"/>
              <a:gd name="adj6" fmla="val -1412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波形稳定，静止清晰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797" name="AutoShape 6"/>
          <p:cNvSpPr/>
          <p:nvPr>
            <p:custDataLst>
              <p:tags r:id="rId7"/>
            </p:custDataLst>
          </p:nvPr>
        </p:nvSpPr>
        <p:spPr>
          <a:xfrm>
            <a:off x="3843338" y="5554663"/>
            <a:ext cx="4206875" cy="776288"/>
          </a:xfrm>
          <a:prstGeom prst="borderCallout1">
            <a:avLst>
              <a:gd name="adj1" fmla="val 14722"/>
              <a:gd name="adj2" fmla="val 101810"/>
              <a:gd name="adj3" fmla="val -309611"/>
              <a:gd name="adj4" fmla="val 112491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波形不稳定，轻则波形或向左或向右移动不止，重则多个波形交织重叠在一起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2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2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bldLvl="0" animBg="1"/>
      <p:bldP spid="3379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452" name="Rectangle 2"/>
          <p:cNvSpPr>
            <a:spLocks noGrp="1"/>
          </p:cNvSpPr>
          <p:nvPr>
            <p:ph type="title" idx="4294967295"/>
          </p:nvPr>
        </p:nvSpPr>
        <p:spPr>
          <a:xfrm>
            <a:off x="301625" y="609600"/>
            <a:ext cx="6372225" cy="673100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3.3.2  </a:t>
            </a: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黑体" panose="02010609060101010101" charset="-122"/>
              </a:rPr>
              <a:t>触发源选择</a:t>
            </a:r>
            <a:endParaRPr lang="en-US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黑体" panose="02010609060101010101" charset="-122"/>
            </a:endParaRPr>
          </a:p>
        </p:txBody>
      </p:sp>
      <p:pic>
        <p:nvPicPr>
          <p:cNvPr id="104453" name="Picture 5" descr="14926785073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1284288"/>
            <a:ext cx="7313613" cy="4116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6" name="Rectangle 7"/>
          <p:cNvSpPr/>
          <p:nvPr>
            <p:custDataLst>
              <p:tags r:id="rId5"/>
            </p:custDataLst>
          </p:nvPr>
        </p:nvSpPr>
        <p:spPr>
          <a:xfrm>
            <a:off x="7745413" y="3395663"/>
            <a:ext cx="692150" cy="4841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17" name="Rectangle 8"/>
          <p:cNvSpPr/>
          <p:nvPr>
            <p:custDataLst>
              <p:tags r:id="rId6"/>
            </p:custDataLst>
          </p:nvPr>
        </p:nvSpPr>
        <p:spPr>
          <a:xfrm>
            <a:off x="1501775" y="4071938"/>
            <a:ext cx="3316288" cy="44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18" name="AutoShape 10"/>
          <p:cNvSpPr/>
          <p:nvPr>
            <p:custDataLst>
              <p:tags r:id="rId7"/>
            </p:custDataLst>
          </p:nvPr>
        </p:nvSpPr>
        <p:spPr>
          <a:xfrm>
            <a:off x="6011863" y="5529263"/>
            <a:ext cx="1635125" cy="609600"/>
          </a:xfrm>
          <a:prstGeom prst="borderCallout2">
            <a:avLst>
              <a:gd name="adj1" fmla="val 18750"/>
              <a:gd name="adj2" fmla="val 104662"/>
              <a:gd name="adj3" fmla="val 18750"/>
              <a:gd name="adj4" fmla="val 110486"/>
              <a:gd name="adj5" fmla="val -270833"/>
              <a:gd name="adj6" fmla="val 116407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按触发菜单键调出触发菜单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19" name="AutoShape 11"/>
          <p:cNvSpPr/>
          <p:nvPr>
            <p:custDataLst>
              <p:tags r:id="rId8"/>
            </p:custDataLst>
          </p:nvPr>
        </p:nvSpPr>
        <p:spPr>
          <a:xfrm>
            <a:off x="2232025" y="5614988"/>
            <a:ext cx="1552575" cy="609600"/>
          </a:xfrm>
          <a:prstGeom prst="borderCallout2">
            <a:avLst>
              <a:gd name="adj1" fmla="val 18750"/>
              <a:gd name="adj2" fmla="val 104907"/>
              <a:gd name="adj3" fmla="val 18750"/>
              <a:gd name="adj4" fmla="val 112370"/>
              <a:gd name="adj5" fmla="val -166926"/>
              <a:gd name="adj6" fmla="val 12024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用屏幕菜单键选择触发源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1" name="AutoShape 13"/>
          <p:cNvSpPr/>
          <p:nvPr>
            <p:custDataLst>
              <p:tags r:id="rId9"/>
            </p:custDataLst>
          </p:nvPr>
        </p:nvSpPr>
        <p:spPr>
          <a:xfrm>
            <a:off x="169863" y="2165350"/>
            <a:ext cx="936625" cy="1289050"/>
          </a:xfrm>
          <a:prstGeom prst="borderCallout1">
            <a:avLst>
              <a:gd name="adj1" fmla="val 8866"/>
              <a:gd name="adj2" fmla="val 108134"/>
              <a:gd name="adj3" fmla="val 126356"/>
              <a:gd name="adj4" fmla="val 201866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触发源选择菜单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20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bldLvl="0" animBg="1"/>
      <p:bldP spid="38917" grpId="0" bldLvl="0" animBg="1"/>
      <p:bldP spid="38918" grpId="0" bldLvl="0" animBg="1"/>
      <p:bldP spid="38919" grpId="0" bldLvl="0" animBg="1"/>
      <p:bldP spid="38921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47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5477" name="Rectangle 2"/>
          <p:cNvSpPr>
            <a:spLocks noGrp="1"/>
          </p:cNvSpPr>
          <p:nvPr>
            <p:ph type="title" idx="4294967295"/>
          </p:nvPr>
        </p:nvSpPr>
        <p:spPr>
          <a:xfrm>
            <a:off x="249238" y="641350"/>
            <a:ext cx="6792912" cy="498475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微软雅黑" panose="020B0503020204020204" pitchFamily="34" charset="-122"/>
              </a:rPr>
              <a:t>3.3.2  </a:t>
            </a: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触发源选择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39939" name="Rectangle 3"/>
          <p:cNvSpPr>
            <a:spLocks noGrp="1"/>
          </p:cNvSpPr>
          <p:nvPr>
            <p:ph type="body" idx="4294967295"/>
          </p:nvPr>
        </p:nvSpPr>
        <p:spPr>
          <a:xfrm>
            <a:off x="377825" y="1412875"/>
            <a:ext cx="8229600" cy="4525963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触发源选择原则</a:t>
            </a:r>
            <a:endParaRPr lang="zh-CN" altLang="en-US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lvl="1" indent="-200025" defTabSz="5143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40"/>
              </a:spcAft>
              <a:buClr>
                <a:srgbClr val="89BDBA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单路测试时，触发源必须与被测信号所在通道一致，例如，Y通道CH1测试时触发源必须选CH1，否则波形将不稳定。</a:t>
            </a:r>
            <a:endParaRPr lang="zh-CN" altLang="en-US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lvl="1" indent="-200025" defTabSz="5143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40"/>
              </a:spcAft>
              <a:buClr>
                <a:srgbClr val="89BDBA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 两个同频信号双路测试时，应选信号强的一路为触发信号源。</a:t>
            </a:r>
            <a:endParaRPr lang="zh-CN" altLang="en-US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lvl="1" indent="-200025" defTabSz="5143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40"/>
              </a:spcAft>
              <a:buClr>
                <a:srgbClr val="89BDBA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 两个有整倍数频率关系的信号，应选频率低的一路作为触发信号源。</a:t>
            </a:r>
            <a:endParaRPr lang="zh-CN" altLang="en-US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lvl="1" indent="-200025" defTabSz="5143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40"/>
              </a:spcAft>
              <a:buClr>
                <a:srgbClr val="89BDBA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两路没有整倍数频率关系的信号，无法同时稳定显示，除非用存储方式。</a:t>
            </a:r>
            <a:endParaRPr lang="zh-CN" altLang="en-US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500" name="Rectangle 2"/>
          <p:cNvSpPr>
            <a:spLocks noGrp="1"/>
          </p:cNvSpPr>
          <p:nvPr>
            <p:ph type="title" idx="4294967295"/>
          </p:nvPr>
        </p:nvSpPr>
        <p:spPr>
          <a:xfrm>
            <a:off x="301625" y="609600"/>
            <a:ext cx="7051675" cy="620713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3.3.2  </a:t>
            </a: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黑体" panose="02010609060101010101" charset="-122"/>
              </a:rPr>
              <a:t>触发源选择</a:t>
            </a:r>
            <a:endParaRPr lang="en-US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黑体" panose="02010609060101010101" charset="-122"/>
            </a:endParaRPr>
          </a:p>
        </p:txBody>
      </p:sp>
      <p:pic>
        <p:nvPicPr>
          <p:cNvPr id="106501" name="Picture 5" descr="14926565182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63" y="1460500"/>
            <a:ext cx="7308850" cy="411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4" name="AutoShape 5"/>
          <p:cNvSpPr/>
          <p:nvPr>
            <p:custDataLst>
              <p:tags r:id="rId5"/>
            </p:custDataLst>
          </p:nvPr>
        </p:nvSpPr>
        <p:spPr>
          <a:xfrm>
            <a:off x="4821238" y="5651500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79949"/>
              <a:gd name="adj4" fmla="val 131773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触发源指示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965" name="AutoShape 6"/>
          <p:cNvSpPr/>
          <p:nvPr>
            <p:custDataLst>
              <p:tags r:id="rId6"/>
            </p:custDataLst>
          </p:nvPr>
        </p:nvSpPr>
        <p:spPr>
          <a:xfrm>
            <a:off x="7986713" y="2087563"/>
            <a:ext cx="958850" cy="3024188"/>
          </a:xfrm>
          <a:prstGeom prst="borderCallout1">
            <a:avLst>
              <a:gd name="adj1" fmla="val 3778"/>
              <a:gd name="adj2" fmla="val -7949"/>
              <a:gd name="adj3" fmla="val 67819"/>
              <a:gd name="adj4" fmla="val -7019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触发电平指示线，这条线只有在调“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LEVEL”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旋钮时才出现，随后自动消失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966" name="AutoShape 7"/>
          <p:cNvSpPr/>
          <p:nvPr>
            <p:custDataLst>
              <p:tags r:id="rId7"/>
            </p:custDataLst>
          </p:nvPr>
        </p:nvSpPr>
        <p:spPr>
          <a:xfrm>
            <a:off x="6969125" y="5568950"/>
            <a:ext cx="914400" cy="609600"/>
          </a:xfrm>
          <a:prstGeom prst="borderCallout1">
            <a:avLst>
              <a:gd name="adj1" fmla="val 18750"/>
              <a:gd name="adj2" fmla="val -8333"/>
              <a:gd name="adj3" fmla="val -73699"/>
              <a:gd name="adj4" fmla="val -4131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触发电平数值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0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 bldLvl="0" animBg="1"/>
      <p:bldP spid="40965" grpId="0" bldLvl="0" animBg="1"/>
      <p:bldP spid="40966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524" name="Rectangle 2"/>
          <p:cNvSpPr>
            <a:spLocks noGrp="1"/>
          </p:cNvSpPr>
          <p:nvPr>
            <p:ph type="title" idx="4294967295"/>
          </p:nvPr>
        </p:nvSpPr>
        <p:spPr>
          <a:xfrm>
            <a:off x="301625" y="609600"/>
            <a:ext cx="7156450" cy="647700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3.3.3</a:t>
            </a: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黑体" panose="02010609060101010101" charset="-122"/>
              </a:rPr>
              <a:t> 触发电平调整</a:t>
            </a:r>
            <a:endParaRPr lang="en-US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黑体" panose="02010609060101010101" charset="-122"/>
            </a:endParaRPr>
          </a:p>
        </p:txBody>
      </p:sp>
      <p:pic>
        <p:nvPicPr>
          <p:cNvPr id="10752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425" y="1512888"/>
            <a:ext cx="1265238" cy="3840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6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1522413"/>
            <a:ext cx="5608638" cy="3827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3" name="AutoShape 10"/>
          <p:cNvSpPr/>
          <p:nvPr>
            <p:custDataLst>
              <p:tags r:id="rId6"/>
            </p:custDataLst>
          </p:nvPr>
        </p:nvSpPr>
        <p:spPr>
          <a:xfrm>
            <a:off x="2103438" y="5603875"/>
            <a:ext cx="3967163" cy="650875"/>
          </a:xfrm>
          <a:prstGeom prst="borderCallout1">
            <a:avLst>
              <a:gd name="adj1" fmla="val 17560"/>
              <a:gd name="adj2" fmla="val 101921"/>
              <a:gd name="adj3" fmla="val -170000"/>
              <a:gd name="adj4" fmla="val 105722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按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50%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按钮可使触发电平自动调整到被测电压值的中点，从而使波形稳定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1" name="AutoShape 8"/>
          <p:cNvSpPr/>
          <p:nvPr>
            <p:custDataLst>
              <p:tags r:id="rId7"/>
            </p:custDataLst>
          </p:nvPr>
        </p:nvSpPr>
        <p:spPr>
          <a:xfrm>
            <a:off x="7491413" y="3078163"/>
            <a:ext cx="1204913" cy="1851025"/>
          </a:xfrm>
          <a:prstGeom prst="borderCallout1">
            <a:avLst>
              <a:gd name="adj1" fmla="val 6176"/>
              <a:gd name="adj2" fmla="val -6324"/>
              <a:gd name="adj3" fmla="val -22472"/>
              <a:gd name="adj4" fmla="val -7075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调整电平旋钮使触发电平线进入被测信号电压范围内，可使波形稳定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2" name="Line 9"/>
          <p:cNvSpPr/>
          <p:nvPr/>
        </p:nvSpPr>
        <p:spPr>
          <a:xfrm flipH="1" flipV="1">
            <a:off x="4754563" y="3071813"/>
            <a:ext cx="2697162" cy="7143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3" grpId="0" bldLvl="0" animBg="1"/>
      <p:bldP spid="4199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548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8549" name="Rectangle 2"/>
          <p:cNvSpPr>
            <a:spLocks noGrp="1"/>
          </p:cNvSpPr>
          <p:nvPr>
            <p:ph type="title" idx="4294967295"/>
          </p:nvPr>
        </p:nvSpPr>
        <p:spPr>
          <a:xfrm>
            <a:off x="319088" y="531813"/>
            <a:ext cx="5467350" cy="706437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3.4 校准信号的使用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08550" name="Rectangle 3"/>
          <p:cNvSpPr>
            <a:spLocks noGrp="1"/>
          </p:cNvSpPr>
          <p:nvPr>
            <p:ph sz="half" idx="4294967295"/>
            <p:custDataLst>
              <p:tags r:id="rId5"/>
            </p:custDataLst>
          </p:nvPr>
        </p:nvSpPr>
        <p:spPr>
          <a:xfrm>
            <a:off x="0" y="1198563"/>
            <a:ext cx="3240088" cy="2620962"/>
          </a:xfrm>
        </p:spPr>
        <p:txBody>
          <a:bodyPr wrap="square" lIns="91440" tIns="45720" rIns="91440" bIns="45720" anchor="t" anchorCtr="0"/>
          <a:lstStyle>
            <a:lvl1pPr lvl="0">
              <a:buClrTx/>
              <a:buSzTx/>
              <a:buFont typeface="Arial" panose="020B0604020202020204" pitchFamily="34" charset="0"/>
              <a:defRPr sz="2800"/>
            </a:lvl1pPr>
            <a:lvl2pPr lvl="1">
              <a:buClrTx/>
              <a:buSzTx/>
              <a:buFont typeface="Arial" panose="020B0604020202020204" pitchFamily="34" charset="0"/>
              <a:defRPr sz="2400"/>
            </a:lvl2pPr>
            <a:lvl3pPr lvl="2">
              <a:buClrTx/>
              <a:buSzTx/>
              <a:buFont typeface="Arial" panose="020B0604020202020204" pitchFamily="34" charset="0"/>
              <a:defRPr sz="2000"/>
            </a:lvl3pPr>
            <a:lvl4pPr lvl="3">
              <a:buClrTx/>
              <a:buSzTx/>
              <a:buFont typeface="Arial" panose="020B0604020202020204" pitchFamily="34" charset="0"/>
              <a:defRPr sz="1800"/>
            </a:lvl4pPr>
            <a:lvl5pPr lvl="4">
              <a:buClrTx/>
              <a:buSzTx/>
              <a:buFont typeface="Arial" panose="020B0604020202020204" pitchFamily="34" charset="0"/>
              <a:defRPr sz="1800"/>
            </a:lvl5pPr>
          </a:lstStyle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2"/>
                </a:solidFill>
                <a:sym typeface="微软雅黑" panose="020B0503020204020204" pitchFamily="34" charset="-122"/>
              </a:rPr>
              <a:t>3.4.1</a:t>
            </a:r>
            <a:r>
              <a:rPr lang="en-US" altLang="zh-CN" sz="2000" dirty="0">
                <a:solidFill>
                  <a:schemeClr val="accent2"/>
                </a:solidFill>
                <a:sym typeface="黑体" panose="02010609060101010101" charset="-122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校准信号的作用</a:t>
            </a:r>
            <a:endParaRPr lang="en-US" altLang="zh-CN" sz="2000" dirty="0">
              <a:solidFill>
                <a:schemeClr val="accent2"/>
              </a:solidFill>
              <a:sym typeface="黑体" panose="02010609060101010101" charset="-122"/>
            </a:endParaRPr>
          </a:p>
          <a:p>
            <a:pPr marL="0" lvl="0" indent="-171450" defTabSz="914400">
              <a:lnSpc>
                <a:spcPct val="15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2"/>
                </a:solidFill>
                <a:sym typeface="微软雅黑" panose="020B0503020204020204" pitchFamily="34" charset="-122"/>
              </a:rPr>
              <a:t>3.4.2</a:t>
            </a:r>
            <a:r>
              <a:rPr lang="en-US" altLang="zh-CN" sz="2000" dirty="0">
                <a:solidFill>
                  <a:schemeClr val="accent2"/>
                </a:solidFill>
                <a:sym typeface="黑体" panose="02010609060101010101" charset="-122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sym typeface="黑体" panose="02010609060101010101" charset="-122"/>
                <a:hlinkClick r:id="" action="ppaction://noaction"/>
              </a:rPr>
              <a:t>校准信号的使用</a:t>
            </a:r>
            <a:endParaRPr lang="en-US" altLang="zh-CN" sz="2000" dirty="0">
              <a:solidFill>
                <a:schemeClr val="accent2"/>
              </a:solidFill>
              <a:sym typeface="黑体" panose="02010609060101010101" charset="-122"/>
              <a:hlinkClick r:id="" action="ppaction://noaction"/>
            </a:endParaRPr>
          </a:p>
        </p:txBody>
      </p:sp>
      <p:pic>
        <p:nvPicPr>
          <p:cNvPr id="108551" name="Picture 8" descr="IMG_20170407_1539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1363" y="1682750"/>
            <a:ext cx="5416550" cy="33194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572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9573" name="Rectangle 2"/>
          <p:cNvSpPr>
            <a:spLocks noGrp="1"/>
          </p:cNvSpPr>
          <p:nvPr>
            <p:ph type="title" idx="4294967295"/>
          </p:nvPr>
        </p:nvSpPr>
        <p:spPr>
          <a:xfrm>
            <a:off x="455613" y="601663"/>
            <a:ext cx="8229600" cy="468312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3.4.1  校准信号的作用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47107" name="Rectangle 3"/>
          <p:cNvSpPr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495300" y="1374775"/>
            <a:ext cx="7507288" cy="3476625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2C85AD"/>
                </a:solidFill>
                <a:sym typeface="微软雅黑" panose="020B0503020204020204" pitchFamily="34" charset="-122"/>
              </a:rPr>
              <a:t>3.4.1 校准信号的作用</a:t>
            </a:r>
            <a:endParaRPr lang="en-US" altLang="zh-CN" sz="2200" dirty="0">
              <a:solidFill>
                <a:srgbClr val="2C85AD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2C85AD"/>
                </a:solidFill>
                <a:sym typeface="微软雅黑" panose="020B0503020204020204" pitchFamily="34" charset="-122"/>
              </a:rPr>
              <a:t>       示波器提供一个频率为1KHZ,电压为2V的校准信号，其作用是：</a:t>
            </a:r>
            <a:endParaRPr lang="en-US" altLang="zh-CN" sz="2200" dirty="0">
              <a:solidFill>
                <a:srgbClr val="2C85AD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2C85AD"/>
                </a:solidFill>
                <a:sym typeface="微软雅黑" panose="020B0503020204020204" pitchFamily="34" charset="-122"/>
              </a:rPr>
              <a:t>     ① 可以用于检查示波器自身的测量是否准确。</a:t>
            </a:r>
            <a:endParaRPr lang="en-US" altLang="zh-CN" sz="2200" dirty="0">
              <a:solidFill>
                <a:srgbClr val="2C85AD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2C85AD"/>
                </a:solidFill>
                <a:sym typeface="微软雅黑" panose="020B0503020204020204" pitchFamily="34" charset="-122"/>
              </a:rPr>
              <a:t>     ② 可以检查输入探头是否完好。</a:t>
            </a:r>
            <a:endParaRPr lang="en-US" altLang="zh-CN" sz="2200" dirty="0">
              <a:solidFill>
                <a:srgbClr val="2C85AD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2C85AD"/>
                </a:solidFill>
                <a:sym typeface="微软雅黑" panose="020B0503020204020204" pitchFamily="34" charset="-122"/>
              </a:rPr>
              <a:t>     ③ 当使用比较法测量其他信号时，体统一个标准作为参考信号。</a:t>
            </a:r>
            <a:endParaRPr lang="en-US" altLang="zh-CN" sz="2200" dirty="0">
              <a:solidFill>
                <a:srgbClr val="2C85AD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charRg st="56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107">
                                            <p:txEl>
                                              <p:charRg st="56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07">
                                            <p:txEl>
                                              <p:charRg st="56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charRg st="94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107">
                                            <p:txEl>
                                              <p:charRg st="94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107">
                                            <p:txEl>
                                              <p:charRg st="94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charRg st="115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107">
                                            <p:txEl>
                                              <p:charRg st="115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07">
                                            <p:txEl>
                                              <p:charRg st="115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6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732" name="文本框 22529"/>
          <p:cNvSpPr txBox="1"/>
          <p:nvPr/>
        </p:nvSpPr>
        <p:spPr>
          <a:xfrm>
            <a:off x="612775" y="909638"/>
            <a:ext cx="7418388" cy="18145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脉冲信号的波形参数是幅值、脉冲重复周期</a:t>
            </a:r>
            <a:r>
              <a:rPr lang="en-US" altLang="zh-CN" sz="3200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lang="zh-CN" altLang="en-US" sz="3200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及脉宽</a:t>
            </a:r>
            <a:r>
              <a:rPr lang="en-US" altLang="zh-CN" sz="3200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τ </a:t>
            </a:r>
            <a:r>
              <a:rPr lang="zh-CN" altLang="en-US" sz="3200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sz="3200" noProof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200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各信号波形图如下所示：</a:t>
            </a:r>
            <a:endParaRPr lang="zh-CN" altLang="en-US" sz="3200" noProof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2709" name="对象 22530"/>
          <p:cNvGraphicFramePr>
            <a:graphicFrameLocks noChangeAspect="1"/>
          </p:cNvGraphicFramePr>
          <p:nvPr/>
        </p:nvGraphicFramePr>
        <p:xfrm>
          <a:off x="304800" y="2932113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4" imgW="2438400" imgH="1657350" progId="PBrush">
                  <p:embed/>
                </p:oleObj>
              </mc:Choice>
              <mc:Fallback>
                <p:oleObj name="" r:id="rId4" imgW="2438400" imgH="1657350" progId="PBrush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2932113"/>
                        <a:ext cx="2438400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对象 22531"/>
          <p:cNvGraphicFramePr>
            <a:graphicFrameLocks noChangeAspect="1"/>
          </p:cNvGraphicFramePr>
          <p:nvPr/>
        </p:nvGraphicFramePr>
        <p:xfrm>
          <a:off x="3352800" y="2932113"/>
          <a:ext cx="238125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6" imgW="2381250" imgH="1628775" progId="PBrush">
                  <p:embed/>
                </p:oleObj>
              </mc:Choice>
              <mc:Fallback>
                <p:oleObj name="" r:id="rId6" imgW="2381250" imgH="1628775" progId="PBrush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52800" y="2932113"/>
                        <a:ext cx="2381250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对象 22532"/>
          <p:cNvGraphicFramePr>
            <a:graphicFrameLocks noChangeAspect="1"/>
          </p:cNvGraphicFramePr>
          <p:nvPr/>
        </p:nvGraphicFramePr>
        <p:xfrm>
          <a:off x="6324600" y="2932113"/>
          <a:ext cx="24098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8" imgW="2409825" imgH="1714500" progId="PBrush">
                  <p:embed/>
                </p:oleObj>
              </mc:Choice>
              <mc:Fallback>
                <p:oleObj name="" r:id="rId8" imgW="2409825" imgH="1714500" progId="PBrush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24600" y="2932113"/>
                        <a:ext cx="2409825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2" name="文本框 22533"/>
          <p:cNvSpPr txBox="1"/>
          <p:nvPr/>
        </p:nvSpPr>
        <p:spPr>
          <a:xfrm>
            <a:off x="685800" y="5141913"/>
            <a:ext cx="20574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直流信号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13" name="文本框 22534"/>
          <p:cNvSpPr txBox="1"/>
          <p:nvPr/>
        </p:nvSpPr>
        <p:spPr>
          <a:xfrm>
            <a:off x="3886200" y="5141913"/>
            <a:ext cx="1524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正弦信号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14" name="文本框 22535"/>
          <p:cNvSpPr txBox="1"/>
          <p:nvPr/>
        </p:nvSpPr>
        <p:spPr>
          <a:xfrm>
            <a:off x="6705600" y="5141913"/>
            <a:ext cx="19812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脉冲信号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p:transition>
    <p:random/>
    <p:sndAc>
      <p:stSnd>
        <p:snd r:embed="rId11" name="chimes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59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0597" name="Rectangle 2"/>
          <p:cNvSpPr>
            <a:spLocks noGrp="1"/>
          </p:cNvSpPr>
          <p:nvPr>
            <p:ph type="title" idx="4294967295"/>
          </p:nvPr>
        </p:nvSpPr>
        <p:spPr>
          <a:xfrm>
            <a:off x="442913" y="444500"/>
            <a:ext cx="6543675" cy="573088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3.4 .2  校准信号的使用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10598" name="Text Box 5"/>
          <p:cNvSpPr/>
          <p:nvPr>
            <p:custDataLst>
              <p:tags r:id="rId5"/>
            </p:custDataLst>
          </p:nvPr>
        </p:nvSpPr>
        <p:spPr>
          <a:xfrm>
            <a:off x="2278063" y="5995988"/>
            <a:ext cx="4227512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2C85A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校准信号接入示意图</a:t>
            </a:r>
            <a:endParaRPr lang="zh-CN" altLang="en-US" sz="2400" dirty="0">
              <a:solidFill>
                <a:srgbClr val="2C85A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0599" name="Picture 7" descr="IMG_20170418_0935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9975"/>
            <a:ext cx="8299450" cy="46704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620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1621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88900"/>
            <a:ext cx="8229600" cy="633413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3.4.2  校准信号的使用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11622" name="Rectangle 3"/>
          <p:cNvSpPr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1119188" y="5337175"/>
            <a:ext cx="6905625" cy="539750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2C85AD"/>
                </a:solidFill>
                <a:sym typeface="微软雅黑" panose="020B0503020204020204" pitchFamily="34" charset="-122"/>
              </a:rPr>
              <a:t>校准信号接入方法局部放大示意图</a:t>
            </a:r>
            <a:endParaRPr lang="zh-CN" altLang="en-US" sz="2200" dirty="0">
              <a:solidFill>
                <a:srgbClr val="2C85AD"/>
              </a:solidFill>
              <a:sym typeface="微软雅黑" panose="020B0503020204020204" pitchFamily="34" charset="-122"/>
            </a:endParaRPr>
          </a:p>
        </p:txBody>
      </p:sp>
      <p:pic>
        <p:nvPicPr>
          <p:cNvPr id="111623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138" y="923925"/>
            <a:ext cx="5276850" cy="4246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7" name="AutoShape 5"/>
          <p:cNvSpPr/>
          <p:nvPr>
            <p:custDataLst>
              <p:tags r:id="rId7"/>
            </p:custDataLst>
          </p:nvPr>
        </p:nvSpPr>
        <p:spPr>
          <a:xfrm>
            <a:off x="7040563" y="4017963"/>
            <a:ext cx="914400" cy="609600"/>
          </a:xfrm>
          <a:prstGeom prst="borderCallout1">
            <a:avLst>
              <a:gd name="adj1" fmla="val 18750"/>
              <a:gd name="adj2" fmla="val -8329"/>
              <a:gd name="adj3" fmla="val -163801"/>
              <a:gd name="adj4" fmla="val -218056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校正信号地线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158" name="AutoShape 6"/>
          <p:cNvSpPr/>
          <p:nvPr>
            <p:custDataLst>
              <p:tags r:id="rId8"/>
            </p:custDataLst>
          </p:nvPr>
        </p:nvSpPr>
        <p:spPr>
          <a:xfrm>
            <a:off x="7146925" y="1239838"/>
            <a:ext cx="958850" cy="984250"/>
          </a:xfrm>
          <a:prstGeom prst="borderCallout1">
            <a:avLst>
              <a:gd name="adj1" fmla="val 11606"/>
              <a:gd name="adj2" fmla="val -7944"/>
              <a:gd name="adj3" fmla="val 61769"/>
              <a:gd name="adj4" fmla="val -26125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校准信号输出端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0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 bldLvl="0" animBg="1"/>
      <p:bldP spid="49158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44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645" name="Rectangle 2"/>
          <p:cNvSpPr>
            <a:spLocks noGrp="1"/>
          </p:cNvSpPr>
          <p:nvPr>
            <p:ph type="title" idx="4294967295"/>
          </p:nvPr>
        </p:nvSpPr>
        <p:spPr>
          <a:xfrm>
            <a:off x="196850" y="514350"/>
            <a:ext cx="8229600" cy="438150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3.4.2  校准信号的使用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12646" name="Rectangle 3"/>
          <p:cNvSpPr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1717675" y="5722938"/>
            <a:ext cx="3357563" cy="582612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2C85AD"/>
                </a:solidFill>
                <a:sym typeface="微软雅黑" panose="020B0503020204020204" pitchFamily="34" charset="-122"/>
              </a:rPr>
              <a:t>校准信号的测量</a:t>
            </a:r>
            <a:endParaRPr lang="zh-CN" altLang="en-US" sz="2200" dirty="0">
              <a:solidFill>
                <a:srgbClr val="2C85AD"/>
              </a:solidFill>
              <a:sym typeface="微软雅黑" panose="020B0503020204020204" pitchFamily="34" charset="-122"/>
            </a:endParaRPr>
          </a:p>
        </p:txBody>
      </p:sp>
      <p:pic>
        <p:nvPicPr>
          <p:cNvPr id="112647" name="Picture 53" descr="14926565182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" y="1265238"/>
            <a:ext cx="6286500" cy="3821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48" name="Line 7"/>
          <p:cNvSpPr/>
          <p:nvPr>
            <p:custDataLst>
              <p:tags r:id="rId7"/>
            </p:custDataLst>
          </p:nvPr>
        </p:nvSpPr>
        <p:spPr>
          <a:xfrm>
            <a:off x="6327775" y="2271713"/>
            <a:ext cx="1812925" cy="15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49" name="Line 8"/>
          <p:cNvSpPr/>
          <p:nvPr>
            <p:custDataLst>
              <p:tags r:id="rId8"/>
            </p:custDataLst>
          </p:nvPr>
        </p:nvSpPr>
        <p:spPr>
          <a:xfrm>
            <a:off x="6632575" y="3732213"/>
            <a:ext cx="1508125" cy="15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50" name="Line 9"/>
          <p:cNvSpPr/>
          <p:nvPr>
            <p:custDataLst>
              <p:tags r:id="rId9"/>
            </p:custDataLst>
          </p:nvPr>
        </p:nvSpPr>
        <p:spPr>
          <a:xfrm flipV="1">
            <a:off x="7723188" y="2292350"/>
            <a:ext cx="1587" cy="2476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2651" name="Line 10"/>
          <p:cNvSpPr/>
          <p:nvPr>
            <p:custDataLst>
              <p:tags r:id="rId10"/>
            </p:custDataLst>
          </p:nvPr>
        </p:nvSpPr>
        <p:spPr>
          <a:xfrm>
            <a:off x="7691438" y="3422650"/>
            <a:ext cx="1587" cy="2667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4468" name="Text Box 11"/>
          <p:cNvSpPr/>
          <p:nvPr>
            <p:custDataLst>
              <p:tags r:id="rId11"/>
            </p:custDataLst>
          </p:nvPr>
        </p:nvSpPr>
        <p:spPr>
          <a:xfrm>
            <a:off x="7194550" y="2765425"/>
            <a:ext cx="1025525" cy="2778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fontAlgn="base"/>
            <a:r>
              <a:rPr lang="en-US" altLang="zh-CN" sz="1800" strike="noStrike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2V</a:t>
            </a:r>
            <a:endParaRPr lang="en-US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462" name="AutoShape 5"/>
          <p:cNvSpPr/>
          <p:nvPr>
            <p:custDataLst>
              <p:tags r:id="rId12"/>
            </p:custDataLst>
          </p:nvPr>
        </p:nvSpPr>
        <p:spPr>
          <a:xfrm>
            <a:off x="7170738" y="3860800"/>
            <a:ext cx="1803400" cy="2112963"/>
          </a:xfrm>
          <a:prstGeom prst="borderCallout1">
            <a:avLst>
              <a:gd name="adj1" fmla="val 5407"/>
              <a:gd name="adj2" fmla="val -4139"/>
              <a:gd name="adj3" fmla="val 76486"/>
              <a:gd name="adj4" fmla="val -6569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测得校准信号周期为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1ms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、幅度为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2V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说明接入探头线完好，并且示波器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Y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通道和</a:t>
            </a:r>
            <a:r>
              <a:rPr lang="en-US" altLang="zh-CN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通道测试准确。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654" name="Line 24"/>
          <p:cNvSpPr/>
          <p:nvPr/>
        </p:nvSpPr>
        <p:spPr>
          <a:xfrm flipH="1">
            <a:off x="7112000" y="3013075"/>
            <a:ext cx="488950" cy="963613"/>
          </a:xfrm>
          <a:prstGeom prst="line">
            <a:avLst/>
          </a:prstGeom>
          <a:ln w="38100" cap="flat" cmpd="sng">
            <a:solidFill>
              <a:srgbClr val="66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457" name="Text Box 17"/>
          <p:cNvSpPr/>
          <p:nvPr>
            <p:custDataLst>
              <p:tags r:id="rId13"/>
            </p:custDataLst>
          </p:nvPr>
        </p:nvSpPr>
        <p:spPr>
          <a:xfrm>
            <a:off x="4887913" y="5381625"/>
            <a:ext cx="1438275" cy="2762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fontAlgn="base"/>
            <a:r>
              <a:rPr lang="en-US" altLang="zh-CN" sz="1800" strike="noStrike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T=1ms</a:t>
            </a:r>
            <a:endParaRPr lang="en-US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656" name="Line 15"/>
          <p:cNvSpPr/>
          <p:nvPr>
            <p:custDataLst>
              <p:tags r:id="rId14"/>
            </p:custDataLst>
          </p:nvPr>
        </p:nvSpPr>
        <p:spPr>
          <a:xfrm flipH="1">
            <a:off x="3984625" y="5440363"/>
            <a:ext cx="1155700" cy="158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2657" name="Line 13"/>
          <p:cNvSpPr/>
          <p:nvPr>
            <p:custDataLst>
              <p:tags r:id="rId15"/>
            </p:custDataLst>
          </p:nvPr>
        </p:nvSpPr>
        <p:spPr>
          <a:xfrm>
            <a:off x="3989388" y="3730625"/>
            <a:ext cx="1587" cy="1908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58" name="Line 14"/>
          <p:cNvSpPr/>
          <p:nvPr>
            <p:custDataLst>
              <p:tags r:id="rId16"/>
            </p:custDataLst>
          </p:nvPr>
        </p:nvSpPr>
        <p:spPr>
          <a:xfrm>
            <a:off x="2862263" y="3706813"/>
            <a:ext cx="1587" cy="18605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59" name="Line 16"/>
          <p:cNvSpPr/>
          <p:nvPr>
            <p:custDataLst>
              <p:tags r:id="rId17"/>
            </p:custDataLst>
          </p:nvPr>
        </p:nvSpPr>
        <p:spPr>
          <a:xfrm>
            <a:off x="1957388" y="5462588"/>
            <a:ext cx="857250" cy="15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</p:spTree>
    <p:custDataLst>
      <p:tags r:id="rId18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668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3669" name="Rectangle 2"/>
          <p:cNvSpPr>
            <a:spLocks noGrp="1"/>
          </p:cNvSpPr>
          <p:nvPr>
            <p:ph type="title" idx="4294967295"/>
          </p:nvPr>
        </p:nvSpPr>
        <p:spPr>
          <a:xfrm>
            <a:off x="1006475" y="619125"/>
            <a:ext cx="5486400" cy="574675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4.小  结</a:t>
            </a:r>
            <a:endParaRPr lang="en-US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4294967295"/>
          </p:nvPr>
        </p:nvSpPr>
        <p:spPr>
          <a:xfrm>
            <a:off x="379413" y="1357313"/>
            <a:ext cx="8229600" cy="4787900"/>
          </a:xfrm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示波器是电子测量中必备的仪表，每一个电子技术行业的从业者都必须熟练掌握。</a:t>
            </a:r>
            <a:endParaRPr lang="zh-CN" altLang="en-US" sz="2800" dirty="0">
              <a:solidFill>
                <a:srgbClr val="000000"/>
              </a:solidFill>
              <a:sym typeface="黑体" panose="02010609060101010101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所谓</a:t>
            </a: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“</a:t>
            </a: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熟练</a:t>
            </a: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”</a:t>
            </a: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掌握有三个标准：</a:t>
            </a:r>
            <a:endParaRPr lang="zh-CN" altLang="en-US" sz="2800" dirty="0">
              <a:solidFill>
                <a:srgbClr val="000000"/>
              </a:solidFill>
              <a:sym typeface="黑体" panose="02010609060101010101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   ①每调节一个开关或旋钮都有明确的目的； </a:t>
            </a:r>
            <a:endParaRPr lang="zh-CN" altLang="en-US" sz="2800" dirty="0">
              <a:solidFill>
                <a:srgbClr val="000000"/>
              </a:solidFill>
              <a:sym typeface="黑体" panose="02010609060101010101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   ②调节顺序正确没有无效动作；</a:t>
            </a:r>
            <a:endParaRPr lang="zh-CN" altLang="en-US" sz="2800" dirty="0">
              <a:solidFill>
                <a:srgbClr val="000000"/>
              </a:solidFill>
              <a:sym typeface="黑体" panose="02010609060101010101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   ③快速。</a:t>
            </a:r>
            <a:endParaRPr lang="zh-CN" altLang="en-US" sz="2800" dirty="0">
              <a:solidFill>
                <a:srgbClr val="000000"/>
              </a:solidFill>
              <a:sym typeface="黑体" panose="02010609060101010101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对初学者而言示波器使用有两个难点：</a:t>
            </a:r>
            <a:endParaRPr lang="zh-CN" altLang="en-US" sz="2800" dirty="0">
              <a:solidFill>
                <a:srgbClr val="000000"/>
              </a:solidFill>
              <a:sym typeface="黑体" panose="02010609060101010101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   ①Y轴输入耦合开关的正确选择；</a:t>
            </a:r>
            <a:endParaRPr lang="zh-CN" altLang="en-US" sz="2800" dirty="0">
              <a:solidFill>
                <a:srgbClr val="000000"/>
              </a:solidFill>
              <a:sym typeface="黑体" panose="02010609060101010101" charset="-122"/>
            </a:endParaRPr>
          </a:p>
          <a:p>
            <a:pPr marL="200025" indent="-200025" algn="just" defTabSz="514350" eaLnBrk="0" fontAlgn="base" hangingPunct="0">
              <a:lnSpc>
                <a:spcPct val="9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000000"/>
                </a:solidFill>
                <a:sym typeface="黑体" panose="02010609060101010101" charset="-122"/>
              </a:rPr>
              <a:t>   ②触发源的正确选择。希望同学们在操作练习时格外注意。</a:t>
            </a:r>
            <a:endParaRPr lang="zh-CN" altLang="en-US" sz="2800" dirty="0">
              <a:solidFill>
                <a:srgbClr val="000000"/>
              </a:solidFill>
              <a:sym typeface="黑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469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692" name="标题 31745"/>
          <p:cNvSpPr>
            <a:spLocks noGrp="1" noRot="1"/>
          </p:cNvSpPr>
          <p:nvPr>
            <p:ph type="title" idx="4294967295"/>
          </p:nvPr>
        </p:nvSpPr>
        <p:spPr>
          <a:xfrm>
            <a:off x="301625" y="876300"/>
            <a:ext cx="8540750" cy="762000"/>
          </a:xfrm>
        </p:spPr>
        <p:txBody>
          <a:bodyPr wrap="square" lIns="91440" tIns="45720" rIns="91440" bIns="45720" anchor="b" anchorCtr="0"/>
          <a:p>
            <a:pPr defTabSz="514350" fontAlgn="base">
              <a:lnSpc>
                <a:spcPct val="90000"/>
              </a:lnSpc>
              <a:spcAft>
                <a:spcPct val="0"/>
              </a:spcAft>
            </a:pPr>
            <a:r>
              <a:rPr lang="zh-CN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2、函数信号发生器</a:t>
            </a:r>
            <a:endParaRPr lang="zh-CN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pic>
        <p:nvPicPr>
          <p:cNvPr id="11469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2133600"/>
            <a:ext cx="7391400" cy="33115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71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16" name="标题 34817"/>
          <p:cNvSpPr>
            <a:spLocks noGrp="1" noRot="1"/>
          </p:cNvSpPr>
          <p:nvPr>
            <p:ph type="title" idx="4294967295"/>
          </p:nvPr>
        </p:nvSpPr>
        <p:spPr>
          <a:xfrm>
            <a:off x="914400" y="768350"/>
            <a:ext cx="8229600" cy="762000"/>
          </a:xfrm>
        </p:spPr>
        <p:txBody>
          <a:bodyPr wrap="square" lIns="91440" tIns="45720" rIns="91440" bIns="45720" anchor="b" anchorCtr="0"/>
          <a:p>
            <a:pPr defTabSz="514350" fontAlgn="base">
              <a:lnSpc>
                <a:spcPct val="90000"/>
              </a:lnSpc>
              <a:spcAft>
                <a:spcPct val="0"/>
              </a:spcAft>
            </a:pPr>
            <a:r>
              <a:rPr lang="zh-CN" altLang="zh-CN" sz="36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三、实 验 内 容</a:t>
            </a:r>
            <a:endParaRPr lang="zh-CN" altLang="zh-CN" sz="36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15717" name="文本占位符 34818"/>
          <p:cNvSpPr>
            <a:spLocks noGrp="1" noRot="1"/>
          </p:cNvSpPr>
          <p:nvPr>
            <p:ph idx="4294967295"/>
            <p:custDataLst>
              <p:tags r:id="rId4"/>
            </p:custDataLst>
          </p:nvPr>
        </p:nvSpPr>
        <p:spPr>
          <a:xfrm>
            <a:off x="914400" y="1557338"/>
            <a:ext cx="8229600" cy="4386262"/>
          </a:xfrm>
        </p:spPr>
        <p:txBody>
          <a:bodyPr wrap="square" lIns="91440" tIns="45720" rIns="91440" bIns="45720" anchor="t" anchorCtr="0"/>
          <a:p>
            <a:pPr marL="200025" indent="-200025" algn="just" defTabSz="514350" fontAlgn="base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zh-CN" sz="2800" b="1" dirty="0">
                <a:solidFill>
                  <a:srgbClr val="000000"/>
                </a:solidFill>
                <a:sym typeface="微软雅黑" panose="020B0503020204020204" pitchFamily="34" charset="-122"/>
              </a:rPr>
              <a:t>1、校准信号的测量</a:t>
            </a:r>
            <a:endParaRPr lang="zh-CN" altLang="zh-CN" sz="28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fontAlgn="base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zh-CN" sz="2800" b="1" dirty="0">
                <a:solidFill>
                  <a:srgbClr val="000000"/>
                </a:solidFill>
                <a:sym typeface="微软雅黑" panose="020B0503020204020204" pitchFamily="34" charset="-122"/>
              </a:rPr>
              <a:t>2、正弦电压的测量</a:t>
            </a:r>
            <a:endParaRPr lang="zh-CN" altLang="zh-CN" sz="28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fontAlgn="base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zh-CN" sz="2800" b="1" dirty="0">
                <a:solidFill>
                  <a:srgbClr val="000000"/>
                </a:solidFill>
                <a:sym typeface="微软雅黑" panose="020B0503020204020204" pitchFamily="34" charset="-122"/>
              </a:rPr>
              <a:t>3、频率、周期的测量</a:t>
            </a:r>
            <a:endParaRPr lang="zh-CN" altLang="zh-CN" sz="28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fontAlgn="base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zh-CN" sz="2800" b="1" dirty="0">
                <a:solidFill>
                  <a:srgbClr val="000000"/>
                </a:solidFill>
                <a:sym typeface="微软雅黑" panose="020B0503020204020204" pitchFamily="34" charset="-122"/>
              </a:rPr>
              <a:t>4、相位差的测量</a:t>
            </a:r>
            <a:endParaRPr lang="zh-CN" altLang="zh-CN" sz="28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fontAlgn="base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endParaRPr lang="zh-CN" altLang="zh-CN" sz="28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fontAlgn="base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endParaRPr lang="zh-CN" altLang="zh-CN" sz="28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fontAlgn="base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endParaRPr lang="zh-CN" altLang="zh-CN" sz="28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673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740" name="文本占位符 35841"/>
          <p:cNvSpPr>
            <a:spLocks noGrp="1"/>
          </p:cNvSpPr>
          <p:nvPr>
            <p:ph type="body" sz="half" idx="4294967295"/>
            <p:custDataLst>
              <p:tags r:id="rId4"/>
            </p:custDataLst>
          </p:nvPr>
        </p:nvSpPr>
        <p:spPr>
          <a:xfrm>
            <a:off x="381000" y="549275"/>
            <a:ext cx="8077200" cy="3236913"/>
          </a:xfrm>
        </p:spPr>
        <p:txBody>
          <a:bodyPr wrap="square" lIns="91440" tIns="45720" rIns="91440" bIns="45720" anchor="t" anchorCtr="0"/>
          <a:lstStyle>
            <a:lvl1pPr lvl="0">
              <a:buClrTx/>
              <a:buSzTx/>
              <a:buFont typeface="Arial" panose="020B0604020202020204" pitchFamily="34" charset="0"/>
              <a:defRPr sz="2800"/>
            </a:lvl1pPr>
            <a:lvl2pPr lvl="1">
              <a:buClrTx/>
              <a:buSzTx/>
              <a:buFont typeface="Arial" panose="020B0604020202020204" pitchFamily="34" charset="0"/>
              <a:defRPr sz="2400"/>
            </a:lvl2pPr>
            <a:lvl3pPr lvl="2">
              <a:buClrTx/>
              <a:buSzTx/>
              <a:buFont typeface="Arial" panose="020B0604020202020204" pitchFamily="34" charset="0"/>
              <a:defRPr sz="2000"/>
            </a:lvl3pPr>
            <a:lvl4pPr lvl="3">
              <a:buClrTx/>
              <a:buSzTx/>
              <a:buFont typeface="Arial" panose="020B0604020202020204" pitchFamily="34" charset="0"/>
              <a:defRPr sz="1800"/>
            </a:lvl4pPr>
            <a:lvl5pPr lvl="4">
              <a:buClrTx/>
              <a:buSzTx/>
              <a:buFont typeface="Arial" panose="020B0604020202020204" pitchFamily="34" charset="0"/>
              <a:defRPr sz="1800"/>
            </a:lvl5pPr>
          </a:lstStyle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（1）校正信号的测量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    1) 扫描基线调节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 2）测试“校正信号”波形的幅度、频率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　     a. 校准“校正信号”幅度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        b. 校准“校正信号”频率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        c．测量“校正信号”的上升时间和下降时间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  <p:graphicFrame>
        <p:nvGraphicFramePr>
          <p:cNvPr id="35843" name="Group 3"/>
          <p:cNvGraphicFramePr>
            <a:graphicFrameLocks noGrp="1"/>
          </p:cNvGraphicFramePr>
          <p:nvPr>
            <p:ph sz="half" idx="4294967295"/>
          </p:nvPr>
        </p:nvGraphicFramePr>
        <p:xfrm>
          <a:off x="762000" y="4725988"/>
          <a:ext cx="7848600" cy="1727200"/>
        </p:xfrm>
        <a:graphic>
          <a:graphicData uri="http://schemas.openxmlformats.org/drawingml/2006/table">
            <a:tbl>
              <a:tblPr/>
              <a:tblGrid>
                <a:gridCol w="2616200"/>
                <a:gridCol w="2616200"/>
                <a:gridCol w="2616200"/>
              </a:tblGrid>
              <a:tr h="3460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被校参数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标准值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实测值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幅度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U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P-P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周期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ms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上升沿时间（</a:t>
                      </a:r>
                      <a:r>
                        <a:rPr kumimoji="0" lang="el-G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μ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s)</a:t>
                      </a:r>
                      <a:endParaRPr kumimoji="0" lang="el-GR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下降沿时间（</a:t>
                      </a:r>
                      <a:r>
                        <a:rPr kumimoji="0" lang="el-G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μ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s)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6767" name="文本框 35868"/>
          <p:cNvSpPr txBox="1"/>
          <p:nvPr/>
        </p:nvSpPr>
        <p:spPr>
          <a:xfrm>
            <a:off x="1477963" y="4149725"/>
            <a:ext cx="6048375" cy="369888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表１　校准信号测量数据表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ransition>
    <p:cover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776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764" name="矩形 36865"/>
          <p:cNvSpPr/>
          <p:nvPr/>
        </p:nvSpPr>
        <p:spPr>
          <a:xfrm>
            <a:off x="304800" y="406400"/>
            <a:ext cx="8382000" cy="55086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>
            <a:spAutoFit/>
          </a:bodyPr>
          <a:p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（2）正弦信号电压的测量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函数信号发生器输出频率为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Hz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、电压（有效值）分别为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0.03V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的正弦信号，用示波器、交流毫伏表测量相应的电压值。将测量数据记入表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9571" name="内容占位符 109570"/>
          <p:cNvGraphicFramePr/>
          <p:nvPr>
            <p:ph idx="4294967295"/>
          </p:nvPr>
        </p:nvGraphicFramePr>
        <p:xfrm>
          <a:off x="381000" y="2854325"/>
          <a:ext cx="8229600" cy="2898775"/>
        </p:xfrm>
        <a:graphic>
          <a:graphicData uri="http://schemas.openxmlformats.org/drawingml/2006/table">
            <a:tbl>
              <a:tblPr/>
              <a:tblGrid>
                <a:gridCol w="3048000"/>
                <a:gridCol w="1828800"/>
                <a:gridCol w="1752600"/>
                <a:gridCol w="1600200"/>
              </a:tblGrid>
              <a:tr h="4381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函数信号发生器输出电压（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  <a:endParaRPr lang="en-US" altLang="zh-CN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0.03</a:t>
                      </a:r>
                      <a:endParaRPr lang="en-US" altLang="zh-CN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3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示波器垂直灵敏度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V/DIV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的读数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3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波形峰峰间格子数</a:t>
                      </a:r>
                      <a:endParaRPr lang="zh-CN" altLang="zh-CN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958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示波器测量电压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U</a:t>
                      </a:r>
                      <a:r>
                        <a:rPr lang="en-US" altLang="zh-CN" sz="1600" b="1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P-P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3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示波器测量电压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U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*光标直读结果</a:t>
                      </a:r>
                      <a:r>
                        <a:rPr lang="el-GR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Δ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U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16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2F2F2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802" name="文本框 36908"/>
          <p:cNvSpPr txBox="1"/>
          <p:nvPr/>
        </p:nvSpPr>
        <p:spPr>
          <a:xfrm>
            <a:off x="2135188" y="2349500"/>
            <a:ext cx="5895975" cy="369888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正弦信号电压测量数据表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ransition>
    <p:cover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8786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788" name="文本占位符 37889"/>
          <p:cNvSpPr>
            <a:spLocks noGrp="1"/>
          </p:cNvSpPr>
          <p:nvPr>
            <p:ph type="body" sz="half" idx="4294967295"/>
            <p:custDataLst>
              <p:tags r:id="rId4"/>
            </p:custDataLst>
          </p:nvPr>
        </p:nvSpPr>
        <p:spPr>
          <a:xfrm>
            <a:off x="684213" y="320675"/>
            <a:ext cx="8062912" cy="1854200"/>
          </a:xfrm>
        </p:spPr>
        <p:txBody>
          <a:bodyPr wrap="square" lIns="91440" tIns="45720" rIns="91440" bIns="45720" anchor="t" anchorCtr="0"/>
          <a:lstStyle>
            <a:lvl1pPr lvl="0">
              <a:buClrTx/>
              <a:buSzTx/>
              <a:buFont typeface="Arial" panose="020B0604020202020204" pitchFamily="34" charset="0"/>
              <a:defRPr sz="2800"/>
            </a:lvl1pPr>
            <a:lvl2pPr lvl="1">
              <a:buClrTx/>
              <a:buSzTx/>
              <a:buFont typeface="Arial" panose="020B0604020202020204" pitchFamily="34" charset="0"/>
              <a:defRPr sz="2400"/>
            </a:lvl2pPr>
            <a:lvl3pPr lvl="2">
              <a:buClrTx/>
              <a:buSzTx/>
              <a:buFont typeface="Arial" panose="020B0604020202020204" pitchFamily="34" charset="0"/>
              <a:defRPr sz="2000"/>
            </a:lvl3pPr>
            <a:lvl4pPr lvl="3">
              <a:buClrTx/>
              <a:buSzTx/>
              <a:buFont typeface="Arial" panose="020B0604020202020204" pitchFamily="34" charset="0"/>
              <a:defRPr sz="1800"/>
            </a:lvl4pPr>
            <a:lvl5pPr lvl="4">
              <a:buClrTx/>
              <a:buSzTx/>
              <a:buFont typeface="Arial" panose="020B0604020202020204" pitchFamily="34" charset="0"/>
              <a:defRPr sz="1800"/>
            </a:lvl5pPr>
          </a:lstStyle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（3）正弦信号频率的测量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    保持函数信号发生器输出正弦信号电压（峰峰值）为6V不变，改变输出信号频率分别为100Hz、500Hz、1kHz、5kHz、10kHz、50kHz，用示波器测量对应的周期、频率值，将测量结果记入表3中。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0" lvl="0" indent="-171450" defTabSz="914400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  <p:graphicFrame>
        <p:nvGraphicFramePr>
          <p:cNvPr id="37891" name="Group 3"/>
          <p:cNvGraphicFramePr>
            <a:graphicFrameLocks noGrp="1"/>
          </p:cNvGraphicFramePr>
          <p:nvPr>
            <p:ph sz="half" idx="4294967295"/>
          </p:nvPr>
        </p:nvGraphicFramePr>
        <p:xfrm>
          <a:off x="395288" y="2638425"/>
          <a:ext cx="8423910" cy="3222625"/>
        </p:xfrm>
        <a:graphic>
          <a:graphicData uri="http://schemas.openxmlformats.org/drawingml/2006/table">
            <a:tbl>
              <a:tblPr/>
              <a:tblGrid>
                <a:gridCol w="3727450"/>
                <a:gridCol w="808990"/>
                <a:gridCol w="809625"/>
                <a:gridCol w="809625"/>
                <a:gridCol w="728345"/>
                <a:gridCol w="730250"/>
                <a:gridCol w="809625"/>
              </a:tblGrid>
              <a:tr h="4603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函数信号发生器输出频率（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Hz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1K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5K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10K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50K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万用表读数（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示波器扫描速度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t/DIV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的读数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波形一周期水平格数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被测信号的周期（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ms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被测信号的频率（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Hz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*光标直读结果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1/T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Hz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10000"/>
                        </a:lnSpc>
                        <a:spcBef>
                          <a:spcPts val="1015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lnSpc>
                          <a:spcPct val="130000"/>
                        </a:lnSpc>
                        <a:spcAft>
                          <a:spcPts val="340"/>
                        </a:spcAft>
                        <a:buClr>
                          <a:srgbClr val="89BDBA"/>
                        </a:buClr>
                        <a:buFont typeface="幼圆" pitchFamily="49" charset="-122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275"/>
                        </a:spcBef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2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01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55" name="矩形 37964"/>
          <p:cNvSpPr>
            <a:spLocks noGrp="1"/>
          </p:cNvSpPr>
          <p:nvPr/>
        </p:nvSpPr>
        <p:spPr>
          <a:xfrm>
            <a:off x="0" y="333375"/>
            <a:ext cx="7772400" cy="5978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200025" indent="-200025" algn="just">
              <a:lnSpc>
                <a:spcPct val="110000"/>
              </a:lnSpc>
              <a:spcBef>
                <a:spcPts val="1015"/>
              </a:spcBef>
              <a:buClr>
                <a:srgbClr val="6FBFB2"/>
              </a:buClr>
              <a:buSzPct val="70000"/>
              <a:buFont typeface="Wingdings" panose="05000000000000000000" pitchFamily="2" charset="2"/>
              <a:buChar char="l"/>
            </a:pPr>
            <a:endParaRPr lang="zh-CN" altLang="en-US" sz="2200" dirty="0">
              <a:solidFill>
                <a:srgbClr val="6FBF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856" name="文本框 37965"/>
          <p:cNvSpPr txBox="1"/>
          <p:nvPr/>
        </p:nvSpPr>
        <p:spPr>
          <a:xfrm>
            <a:off x="1835150" y="2205038"/>
            <a:ext cx="4438650" cy="36988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正弦信号频率测试数据表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ransition>
    <p:random/>
    <p:sndAc>
      <p:stSnd>
        <p:snd r:embed="rId6" name="chimes.wav"/>
      </p:stSnd>
    </p:sndAc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981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812" name="文本框 40961"/>
          <p:cNvSpPr txBox="1"/>
          <p:nvPr/>
        </p:nvSpPr>
        <p:spPr>
          <a:xfrm>
            <a:off x="1066800" y="914400"/>
            <a:ext cx="6781800" cy="2800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四、报告要求</a:t>
            </a:r>
            <a:endParaRPr lang="zh-CN" altLang="en-US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总结所用仪器的正确使用方法和观察电信号的方法。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  处理各项实验数据，列表记录测量结果，绘出观察到的各种信号波形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ransition>
    <p:random/>
    <p:sndAc>
      <p:stSnd>
        <p:snd r:embed="rId5" name="chimes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732" name="标题 23553"/>
          <p:cNvSpPr>
            <a:spLocks noGrp="1" noRot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 wrap="square" lIns="91440" tIns="45720" rIns="91440" bIns="45720" anchor="b" anchorCtr="0"/>
          <a:lstStyle/>
          <a:p>
            <a:pPr defTabSz="514350" fontAlgn="base">
              <a:lnSpc>
                <a:spcPct val="90000"/>
              </a:lnSpc>
              <a:spcAft>
                <a:spcPct val="0"/>
              </a:spcAft>
            </a:pPr>
            <a:r>
              <a:rPr lang="zh-CN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使 用 方 法</a:t>
            </a:r>
            <a:endParaRPr lang="zh-CN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73733" name="文本占位符 23554"/>
          <p:cNvSpPr>
            <a:spLocks noGrp="1" noRot="1"/>
          </p:cNvSpPr>
          <p:nvPr>
            <p:ph idx="4294967295"/>
            <p:custDataLst>
              <p:tags r:id="rId4"/>
            </p:custDataLst>
          </p:nvPr>
        </p:nvSpPr>
        <p:spPr>
          <a:xfrm>
            <a:off x="914400" y="1447800"/>
            <a:ext cx="8229600" cy="4114800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fontAlgn="base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zh-CN" sz="3600" b="1" dirty="0">
                <a:solidFill>
                  <a:schemeClr val="folHlink"/>
                </a:solidFill>
                <a:sym typeface="微软雅黑" panose="020B0503020204020204" pitchFamily="34" charset="-122"/>
              </a:rPr>
              <a:t>1、示波器</a:t>
            </a:r>
            <a:endParaRPr lang="zh-CN" altLang="zh-CN" sz="3600" b="1" dirty="0">
              <a:solidFill>
                <a:schemeClr val="folHlink"/>
              </a:solidFill>
              <a:sym typeface="微软雅黑" panose="020B0503020204020204" pitchFamily="34" charset="-122"/>
            </a:endParaRPr>
          </a:p>
        </p:txBody>
      </p:sp>
      <p:pic>
        <p:nvPicPr>
          <p:cNvPr id="7373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50" y="2205038"/>
            <a:ext cx="6329363" cy="356393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75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0" hangingPunct="0">
              <a:buSzTx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757" name="Rectangle 2"/>
          <p:cNvSpPr>
            <a:spLocks noGrp="1"/>
          </p:cNvSpPr>
          <p:nvPr>
            <p:ph type="title" idx="4294967295"/>
          </p:nvPr>
        </p:nvSpPr>
        <p:spPr>
          <a:xfrm>
            <a:off x="809625" y="647700"/>
            <a:ext cx="6994525" cy="561975"/>
          </a:xfrm>
        </p:spPr>
        <p:txBody>
          <a:bodyPr wrap="square" lIns="91440" tIns="45720" rIns="91440" bIns="45720" anchor="b" anchorCtr="0">
            <a:normAutofit fontScale="90000"/>
          </a:bodyPr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汉仪旗黑-85S" panose="00020600040101010101" pitchFamily="18" charset="-122"/>
                <a:ea typeface="黑体" panose="02010609060101010101" charset="-122"/>
                <a:sym typeface="黑体" panose="02010609060101010101" charset="-122"/>
              </a:rPr>
              <a:t>1. 基本功能与种类</a:t>
            </a:r>
            <a:endParaRPr lang="en-US" altLang="zh-CN" sz="4000" dirty="0">
              <a:solidFill>
                <a:schemeClr val="accent1"/>
              </a:solidFill>
              <a:latin typeface="汉仪旗黑-85S" panose="00020600040101010101" pitchFamily="18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7348" name="Rectangle 3"/>
          <p:cNvSpPr>
            <a:spLocks noGrp="1"/>
          </p:cNvSpPr>
          <p:nvPr>
            <p:ph type="body" idx="4294967295"/>
          </p:nvPr>
        </p:nvSpPr>
        <p:spPr>
          <a:xfrm>
            <a:off x="314325" y="1492250"/>
            <a:ext cx="8229600" cy="3902075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000000"/>
                </a:solidFill>
                <a:sym typeface="黑体" panose="02010609060101010101" charset="-122"/>
              </a:rPr>
              <a:t>示波器的种类</a:t>
            </a:r>
            <a:endParaRPr lang="zh-CN" altLang="en-US" sz="2200" dirty="0">
              <a:solidFill>
                <a:srgbClr val="000000"/>
              </a:solidFill>
              <a:sym typeface="黑体" panose="02010609060101010101" charset="-122"/>
            </a:endParaRPr>
          </a:p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模拟示波器：采用的是</a:t>
            </a:r>
            <a:r>
              <a:rPr lang="zh-CN" altLang="en-US" sz="2200" dirty="0">
                <a:solidFill>
                  <a:srgbClr val="FF0000"/>
                </a:solidFill>
                <a:sym typeface="微软雅黑" panose="020B0503020204020204" pitchFamily="34" charset="-122"/>
              </a:rPr>
              <a:t>模拟电路（电子枪）</a:t>
            </a: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向屏幕发射电子,发射的电子经聚焦形成电子束,并打到屏幕上。屏幕的内表面涂有荧光物质,这样电子束打中的点就会发出光来。</a:t>
            </a:r>
            <a:endParaRPr lang="zh-CN" altLang="en-US" sz="22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数字示波器：通过</a:t>
            </a:r>
            <a:r>
              <a:rPr lang="zh-CN" altLang="en-US" sz="2200" dirty="0">
                <a:solidFill>
                  <a:srgbClr val="FF0000"/>
                </a:solidFill>
                <a:sym typeface="微软雅黑" panose="020B0503020204020204" pitchFamily="34" charset="-122"/>
              </a:rPr>
              <a:t>模拟转换器（ADC）</a:t>
            </a:r>
            <a:r>
              <a:rPr lang="zh-CN" altLang="en-US" sz="2200" dirty="0">
                <a:solidFill>
                  <a:srgbClr val="000000"/>
                </a:solidFill>
                <a:sym typeface="微软雅黑" panose="020B0503020204020204" pitchFamily="34" charset="-122"/>
              </a:rPr>
              <a:t>把被测电压转换为数字信息。数字示波器捕获的是波形的一系列样值，并对样值进行存储，存储限度是判断累计的样值是否能描绘出波形为止，随后，数字示波器重构波形。</a:t>
            </a:r>
            <a:endParaRPr lang="zh-CN" altLang="en-US" sz="2200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780" name="Picture 2" descr="C:\Users\WangXX\Desktop\IMG_20181011_15433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863" y="1317625"/>
            <a:ext cx="4935537" cy="467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81" name="标题 25601"/>
          <p:cNvSpPr>
            <a:spLocks noGrp="1" noRot="1"/>
          </p:cNvSpPr>
          <p:nvPr>
            <p:ph type="title" idx="4294967295"/>
          </p:nvPr>
        </p:nvSpPr>
        <p:spPr>
          <a:xfrm>
            <a:off x="609600" y="47625"/>
            <a:ext cx="7772400" cy="1006475"/>
          </a:xfrm>
        </p:spPr>
        <p:txBody>
          <a:bodyPr wrap="square" lIns="91440" tIns="45720" rIns="91440" bIns="45720" anchor="b" anchorCtr="0"/>
          <a:lstStyle/>
          <a:p>
            <a:pPr defTabSz="514350" fontAlgn="base">
              <a:lnSpc>
                <a:spcPct val="90000"/>
              </a:lnSpc>
              <a:spcAft>
                <a:spcPct val="0"/>
              </a:spcAft>
            </a:pPr>
            <a:r>
              <a:rPr lang="zh-CN" altLang="zh-CN" sz="3200" dirty="0">
                <a:solidFill>
                  <a:schemeClr val="accent1"/>
                </a:solidFill>
                <a:latin typeface="汉仪旗黑-85S" panose="00020600040101010101" pitchFamily="18" charset="-122"/>
                <a:sym typeface="微软雅黑" panose="020B0503020204020204" pitchFamily="34" charset="-122"/>
              </a:rPr>
              <a:t>显示控制</a:t>
            </a:r>
            <a:endParaRPr lang="zh-CN" altLang="zh-CN" sz="32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5604" name="矩形 25603"/>
          <p:cNvSpPr/>
          <p:nvPr/>
        </p:nvSpPr>
        <p:spPr>
          <a:xfrm>
            <a:off x="1981200" y="3429000"/>
            <a:ext cx="1870075" cy="2514600"/>
          </a:xfrm>
          <a:prstGeom prst="rect">
            <a:avLst/>
          </a:prstGeom>
          <a:noFill/>
          <a:ln w="28575" cap="sq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5" name="矩形 25604"/>
          <p:cNvSpPr/>
          <p:nvPr/>
        </p:nvSpPr>
        <p:spPr>
          <a:xfrm>
            <a:off x="5105400" y="3048000"/>
            <a:ext cx="1600200" cy="2819400"/>
          </a:xfrm>
          <a:prstGeom prst="rect">
            <a:avLst/>
          </a:prstGeom>
          <a:noFill/>
          <a:ln w="28575" cap="sq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矩形 25605"/>
          <p:cNvSpPr/>
          <p:nvPr/>
        </p:nvSpPr>
        <p:spPr>
          <a:xfrm>
            <a:off x="2627313" y="2420938"/>
            <a:ext cx="3278187" cy="863600"/>
          </a:xfrm>
          <a:prstGeom prst="rect">
            <a:avLst/>
          </a:prstGeom>
          <a:noFill/>
          <a:ln w="25400" cap="sq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7" name="圆角矩形标注 25606"/>
          <p:cNvSpPr/>
          <p:nvPr>
            <p:custDataLst>
              <p:tags r:id="rId5"/>
            </p:custDataLst>
          </p:nvPr>
        </p:nvSpPr>
        <p:spPr>
          <a:xfrm>
            <a:off x="0" y="4572000"/>
            <a:ext cx="1295400" cy="838200"/>
          </a:xfrm>
          <a:prstGeom prst="wedgeRoundRectCallout">
            <a:avLst>
              <a:gd name="adj1" fmla="val 105269"/>
              <a:gd name="adj2" fmla="val 40532"/>
              <a:gd name="adj3" fmla="val 16667"/>
            </a:avLst>
          </a:prstGeom>
          <a:solidFill>
            <a:srgbClr val="FF0000"/>
          </a:solidFill>
          <a:ln w="12700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8" name="圆角矩形标注 25607"/>
          <p:cNvSpPr/>
          <p:nvPr>
            <p:custDataLst>
              <p:tags r:id="rId6"/>
            </p:custDataLst>
          </p:nvPr>
        </p:nvSpPr>
        <p:spPr>
          <a:xfrm>
            <a:off x="7451725" y="3200400"/>
            <a:ext cx="1143000" cy="914400"/>
          </a:xfrm>
          <a:prstGeom prst="wedgeRoundRectCallout">
            <a:avLst>
              <a:gd name="adj1" fmla="val -110417"/>
              <a:gd name="adj2" fmla="val 69968"/>
              <a:gd name="adj3" fmla="val 16667"/>
            </a:avLst>
          </a:prstGeom>
          <a:solidFill>
            <a:srgbClr val="FFCC00"/>
          </a:solidFill>
          <a:ln w="12700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9" name="圆角矩形标注 25608"/>
          <p:cNvSpPr/>
          <p:nvPr>
            <p:custDataLst>
              <p:tags r:id="rId7"/>
            </p:custDataLst>
          </p:nvPr>
        </p:nvSpPr>
        <p:spPr>
          <a:xfrm>
            <a:off x="6804025" y="1803400"/>
            <a:ext cx="1295400" cy="833438"/>
          </a:xfrm>
          <a:prstGeom prst="wedgeRoundRectCallout">
            <a:avLst>
              <a:gd name="adj1" fmla="val -122060"/>
              <a:gd name="adj2" fmla="val 71704"/>
              <a:gd name="adj3" fmla="val 16667"/>
            </a:avLst>
          </a:prstGeom>
          <a:solidFill>
            <a:srgbClr val="000080"/>
          </a:solidFill>
          <a:ln w="12700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bldLvl="0" animBg="1"/>
      <p:bldP spid="25608" grpId="0" bldLvl="0" animBg="1"/>
      <p:bldP spid="2560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4" name="Rectangle 2"/>
          <p:cNvSpPr>
            <a:spLocks noGrp="1"/>
          </p:cNvSpPr>
          <p:nvPr>
            <p:ph type="title" idx="4294967295"/>
          </p:nvPr>
        </p:nvSpPr>
        <p:spPr>
          <a:xfrm>
            <a:off x="458788" y="452438"/>
            <a:ext cx="6894512" cy="711200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黑体" panose="02010609060101010101" charset="-122"/>
              </a:rPr>
              <a:t>2.1 示波器面板介绍</a:t>
            </a:r>
            <a:endParaRPr lang="en-US" altLang="zh-CN" sz="28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黑体" panose="02010609060101010101" charset="-122"/>
            </a:endParaRPr>
          </a:p>
        </p:txBody>
      </p:sp>
      <p:pic>
        <p:nvPicPr>
          <p:cNvPr id="76805" name="Picture 3" descr="IMG_20170407_153933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765175" y="1577975"/>
            <a:ext cx="7453313" cy="4194175"/>
          </a:xfrm>
        </p:spPr>
      </p:pic>
      <p:sp>
        <p:nvSpPr>
          <p:cNvPr id="68612" name="Rectangle 6"/>
          <p:cNvSpPr/>
          <p:nvPr>
            <p:custDataLst>
              <p:tags r:id="rId5"/>
            </p:custDataLst>
          </p:nvPr>
        </p:nvSpPr>
        <p:spPr>
          <a:xfrm>
            <a:off x="1274763" y="2119313"/>
            <a:ext cx="3297238" cy="1955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13" name="AutoShape 15"/>
          <p:cNvSpPr/>
          <p:nvPr>
            <p:custDataLst>
              <p:tags r:id="rId6"/>
            </p:custDataLst>
          </p:nvPr>
        </p:nvSpPr>
        <p:spPr>
          <a:xfrm>
            <a:off x="360363" y="5689600"/>
            <a:ext cx="914400" cy="609600"/>
          </a:xfrm>
          <a:prstGeom prst="borderCallout2">
            <a:avLst>
              <a:gd name="adj1" fmla="val 18750"/>
              <a:gd name="adj2" fmla="val 108333"/>
              <a:gd name="adj3" fmla="val 18750"/>
              <a:gd name="adj4" fmla="val 111806"/>
              <a:gd name="adj5" fmla="val -53384"/>
              <a:gd name="adj6" fmla="val 115454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电源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开关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14" name="Rectangle 5"/>
          <p:cNvSpPr/>
          <p:nvPr>
            <p:custDataLst>
              <p:tags r:id="rId7"/>
            </p:custDataLst>
          </p:nvPr>
        </p:nvSpPr>
        <p:spPr>
          <a:xfrm>
            <a:off x="1028700" y="4752975"/>
            <a:ext cx="788988" cy="6111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15" name="AutoShape 14"/>
          <p:cNvSpPr/>
          <p:nvPr>
            <p:custDataLst>
              <p:tags r:id="rId8"/>
            </p:custDataLst>
          </p:nvPr>
        </p:nvSpPr>
        <p:spPr>
          <a:xfrm>
            <a:off x="1514475" y="5795963"/>
            <a:ext cx="914400" cy="609600"/>
          </a:xfrm>
          <a:prstGeom prst="borderCallout2">
            <a:avLst>
              <a:gd name="adj1" fmla="val 18750"/>
              <a:gd name="adj2" fmla="val 108333"/>
              <a:gd name="adj3" fmla="val 18750"/>
              <a:gd name="adj4" fmla="val 121181"/>
              <a:gd name="adj5" fmla="val -278125"/>
              <a:gd name="adj6" fmla="val 134722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屏幕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16" name="AutoShape 22"/>
          <p:cNvSpPr/>
          <p:nvPr>
            <p:custDataLst>
              <p:tags r:id="rId9"/>
            </p:custDataLst>
          </p:nvPr>
        </p:nvSpPr>
        <p:spPr>
          <a:xfrm>
            <a:off x="6022975" y="5757863"/>
            <a:ext cx="914400" cy="609600"/>
          </a:xfrm>
          <a:prstGeom prst="borderCallout2">
            <a:avLst>
              <a:gd name="adj1" fmla="val 18750"/>
              <a:gd name="adj2" fmla="val 108333"/>
              <a:gd name="adj3" fmla="val 18750"/>
              <a:gd name="adj4" fmla="val 108333"/>
              <a:gd name="adj5" fmla="val -191926"/>
              <a:gd name="adj6" fmla="val 118403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垂直</a:t>
            </a:r>
            <a:endParaRPr lang="en-US" altLang="zh-CN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调整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17" name="AutoShape 16"/>
          <p:cNvSpPr/>
          <p:nvPr>
            <p:custDataLst>
              <p:tags r:id="rId10"/>
            </p:custDataLst>
          </p:nvPr>
        </p:nvSpPr>
        <p:spPr>
          <a:xfrm>
            <a:off x="4819650" y="5805488"/>
            <a:ext cx="936625" cy="609600"/>
          </a:xfrm>
          <a:prstGeom prst="borderCallout2">
            <a:avLst>
              <a:gd name="adj1" fmla="val 18750"/>
              <a:gd name="adj2" fmla="val 108134"/>
              <a:gd name="adj3" fmla="val 18750"/>
              <a:gd name="adj4" fmla="val 110847"/>
              <a:gd name="adj5" fmla="val -59634"/>
              <a:gd name="adj6" fmla="val 113727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输入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插座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18" name="AutoShape 17"/>
          <p:cNvSpPr/>
          <p:nvPr>
            <p:custDataLst>
              <p:tags r:id="rId11"/>
            </p:custDataLst>
          </p:nvPr>
        </p:nvSpPr>
        <p:spPr>
          <a:xfrm>
            <a:off x="3814763" y="5738813"/>
            <a:ext cx="735013" cy="609600"/>
          </a:xfrm>
          <a:prstGeom prst="borderCallout2">
            <a:avLst>
              <a:gd name="adj1" fmla="val 18750"/>
              <a:gd name="adj2" fmla="val 110366"/>
              <a:gd name="adj3" fmla="val 18750"/>
              <a:gd name="adj4" fmla="val 127213"/>
              <a:gd name="adj5" fmla="val -56773"/>
              <a:gd name="adj6" fmla="val 14406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校准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信号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19" name="AutoShape 23"/>
          <p:cNvSpPr/>
          <p:nvPr>
            <p:custDataLst>
              <p:tags r:id="rId12"/>
            </p:custDataLst>
          </p:nvPr>
        </p:nvSpPr>
        <p:spPr>
          <a:xfrm>
            <a:off x="8374063" y="4556125"/>
            <a:ext cx="769938" cy="673100"/>
          </a:xfrm>
          <a:prstGeom prst="borderCallout2">
            <a:avLst>
              <a:gd name="adj1" fmla="val 20750"/>
              <a:gd name="adj2" fmla="val -9898"/>
              <a:gd name="adj3" fmla="val 20750"/>
              <a:gd name="adj4" fmla="val -99588"/>
              <a:gd name="adj5" fmla="val -284727"/>
              <a:gd name="adj6" fmla="val -113606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水平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调整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0" name="Rectangle 11"/>
          <p:cNvSpPr/>
          <p:nvPr>
            <p:custDataLst>
              <p:tags r:id="rId13"/>
            </p:custDataLst>
          </p:nvPr>
        </p:nvSpPr>
        <p:spPr>
          <a:xfrm>
            <a:off x="5416550" y="4764088"/>
            <a:ext cx="1109663" cy="6524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1" name="Rectangle 12"/>
          <p:cNvSpPr/>
          <p:nvPr>
            <p:custDataLst>
              <p:tags r:id="rId14"/>
            </p:custDataLst>
          </p:nvPr>
        </p:nvSpPr>
        <p:spPr>
          <a:xfrm>
            <a:off x="4856163" y="4775200"/>
            <a:ext cx="395288" cy="6270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2" name="Rectangle 10"/>
          <p:cNvSpPr/>
          <p:nvPr>
            <p:custDataLst>
              <p:tags r:id="rId15"/>
            </p:custDataLst>
          </p:nvPr>
        </p:nvSpPr>
        <p:spPr>
          <a:xfrm>
            <a:off x="7715250" y="2968625"/>
            <a:ext cx="536575" cy="161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3" name="Rectangle 9"/>
          <p:cNvSpPr/>
          <p:nvPr>
            <p:custDataLst>
              <p:tags r:id="rId16"/>
            </p:custDataLst>
          </p:nvPr>
        </p:nvSpPr>
        <p:spPr>
          <a:xfrm>
            <a:off x="5830888" y="2441575"/>
            <a:ext cx="1831975" cy="5048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4" name="Rectangle 8"/>
          <p:cNvSpPr/>
          <p:nvPr>
            <p:custDataLst>
              <p:tags r:id="rId17"/>
            </p:custDataLst>
          </p:nvPr>
        </p:nvSpPr>
        <p:spPr>
          <a:xfrm>
            <a:off x="5391150" y="3055938"/>
            <a:ext cx="1704975" cy="156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5" name="Rectangle 13"/>
          <p:cNvSpPr/>
          <p:nvPr>
            <p:custDataLst>
              <p:tags r:id="rId18"/>
            </p:custDataLst>
          </p:nvPr>
        </p:nvSpPr>
        <p:spPr>
          <a:xfrm>
            <a:off x="7758113" y="1762125"/>
            <a:ext cx="482600" cy="11096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6" name="Rectangle 7"/>
          <p:cNvSpPr/>
          <p:nvPr>
            <p:custDataLst>
              <p:tags r:id="rId19"/>
            </p:custDataLst>
          </p:nvPr>
        </p:nvSpPr>
        <p:spPr>
          <a:xfrm>
            <a:off x="5835650" y="1749425"/>
            <a:ext cx="1839913" cy="6032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7" name="AutoShape 21"/>
          <p:cNvSpPr/>
          <p:nvPr>
            <p:custDataLst>
              <p:tags r:id="rId20"/>
            </p:custDataLst>
          </p:nvPr>
        </p:nvSpPr>
        <p:spPr>
          <a:xfrm flipH="1">
            <a:off x="7997825" y="930275"/>
            <a:ext cx="914400" cy="60960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9792"/>
              <a:gd name="adj5" fmla="val 222917"/>
              <a:gd name="adj6" fmla="val -19792"/>
              <a:gd name="adj7" fmla="val 427083"/>
              <a:gd name="adj8" fmla="val 74130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稳定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触发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8" name="AutoShape 20"/>
          <p:cNvSpPr/>
          <p:nvPr>
            <p:custDataLst>
              <p:tags r:id="rId21"/>
            </p:custDataLst>
          </p:nvPr>
        </p:nvSpPr>
        <p:spPr>
          <a:xfrm>
            <a:off x="6554788" y="987425"/>
            <a:ext cx="914400" cy="527050"/>
          </a:xfrm>
          <a:prstGeom prst="borderCallout2">
            <a:avLst>
              <a:gd name="adj1" fmla="val 21685"/>
              <a:gd name="adj2" fmla="val 108333"/>
              <a:gd name="adj3" fmla="val 21685"/>
              <a:gd name="adj4" fmla="val 128301"/>
              <a:gd name="adj5" fmla="val 146083"/>
              <a:gd name="adj6" fmla="val 149481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运行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控制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29" name="AutoShape 18"/>
          <p:cNvSpPr/>
          <p:nvPr>
            <p:custDataLst>
              <p:tags r:id="rId22"/>
            </p:custDataLst>
          </p:nvPr>
        </p:nvSpPr>
        <p:spPr>
          <a:xfrm>
            <a:off x="4740275" y="1103313"/>
            <a:ext cx="914400" cy="554038"/>
          </a:xfrm>
          <a:prstGeom prst="borderCallout2">
            <a:avLst>
              <a:gd name="adj1" fmla="val 20630"/>
              <a:gd name="adj2" fmla="val 108333"/>
              <a:gd name="adj3" fmla="val 20630"/>
              <a:gd name="adj4" fmla="val 138542"/>
              <a:gd name="adj5" fmla="val 102292"/>
              <a:gd name="adj6" fmla="val 17013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软件菜单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30" name="Rectangle 26"/>
          <p:cNvSpPr/>
          <p:nvPr>
            <p:custDataLst>
              <p:tags r:id="rId23"/>
            </p:custDataLst>
          </p:nvPr>
        </p:nvSpPr>
        <p:spPr>
          <a:xfrm>
            <a:off x="4622800" y="2111375"/>
            <a:ext cx="565150" cy="22399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31" name="AutoShape 27"/>
          <p:cNvSpPr/>
          <p:nvPr>
            <p:custDataLst>
              <p:tags r:id="rId24"/>
            </p:custDataLst>
          </p:nvPr>
        </p:nvSpPr>
        <p:spPr>
          <a:xfrm>
            <a:off x="2724150" y="5568950"/>
            <a:ext cx="914400" cy="609600"/>
          </a:xfrm>
          <a:prstGeom prst="borderCallout2">
            <a:avLst>
              <a:gd name="adj1" fmla="val 18750"/>
              <a:gd name="adj2" fmla="val 108333"/>
              <a:gd name="adj3" fmla="val 18750"/>
              <a:gd name="adj4" fmla="val 123958"/>
              <a:gd name="adj5" fmla="val -198699"/>
              <a:gd name="adj6" fmla="val 208681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屏幕菜单选择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32" name="AutoShape 15"/>
          <p:cNvSpPr/>
          <p:nvPr>
            <p:custDataLst>
              <p:tags r:id="rId25"/>
            </p:custDataLst>
          </p:nvPr>
        </p:nvSpPr>
        <p:spPr>
          <a:xfrm>
            <a:off x="360363" y="5689600"/>
            <a:ext cx="914400" cy="609600"/>
          </a:xfrm>
          <a:prstGeom prst="borderCallout2">
            <a:avLst>
              <a:gd name="adj1" fmla="val 18750"/>
              <a:gd name="adj2" fmla="val 108333"/>
              <a:gd name="adj3" fmla="val 18750"/>
              <a:gd name="adj4" fmla="val 111806"/>
              <a:gd name="adj5" fmla="val -53384"/>
              <a:gd name="adj6" fmla="val 115454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电源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开关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33" name="Rectangle 5"/>
          <p:cNvSpPr/>
          <p:nvPr>
            <p:custDataLst>
              <p:tags r:id="rId26"/>
            </p:custDataLst>
          </p:nvPr>
        </p:nvSpPr>
        <p:spPr>
          <a:xfrm>
            <a:off x="1028700" y="4752975"/>
            <a:ext cx="788988" cy="6111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34" name="AutoShape 15"/>
          <p:cNvSpPr/>
          <p:nvPr>
            <p:custDataLst>
              <p:tags r:id="rId27"/>
            </p:custDataLst>
          </p:nvPr>
        </p:nvSpPr>
        <p:spPr>
          <a:xfrm>
            <a:off x="7653338" y="5803900"/>
            <a:ext cx="914400" cy="609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1111"/>
              <a:gd name="adj5" fmla="val -49218"/>
              <a:gd name="adj6" fmla="val -1388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外触发输入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35" name="Rectangle 5"/>
          <p:cNvSpPr/>
          <p:nvPr>
            <p:custDataLst>
              <p:tags r:id="rId28"/>
            </p:custDataLst>
          </p:nvPr>
        </p:nvSpPr>
        <p:spPr>
          <a:xfrm>
            <a:off x="7202488" y="4814888"/>
            <a:ext cx="788988" cy="6111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636" name="AutoShape 15"/>
          <p:cNvSpPr/>
          <p:nvPr>
            <p:custDataLst>
              <p:tags r:id="rId29"/>
            </p:custDataLst>
          </p:nvPr>
        </p:nvSpPr>
        <p:spPr>
          <a:xfrm>
            <a:off x="2133600" y="1119188"/>
            <a:ext cx="914400" cy="609600"/>
          </a:xfrm>
          <a:prstGeom prst="borderCallout2">
            <a:avLst>
              <a:gd name="adj1" fmla="val 18750"/>
              <a:gd name="adj2" fmla="val 108333"/>
              <a:gd name="adj3" fmla="val 18750"/>
              <a:gd name="adj4" fmla="val 172222"/>
              <a:gd name="adj5" fmla="val 134116"/>
              <a:gd name="adj6" fmla="val 353995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选项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1800" strike="noStrike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调节</a:t>
            </a:r>
            <a:endParaRPr lang="zh-CN" altLang="en-US" sz="1800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37" name="Rectangle 5"/>
          <p:cNvSpPr/>
          <p:nvPr>
            <p:custDataLst>
              <p:tags r:id="rId30"/>
            </p:custDataLst>
          </p:nvPr>
        </p:nvSpPr>
        <p:spPr>
          <a:xfrm>
            <a:off x="5375275" y="1933575"/>
            <a:ext cx="358775" cy="93821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fontAlgn="base"/>
            <a:endParaRPr lang="zh-CN" altLang="zh-CN" sz="1800" strike="noStrike" noProof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3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15" strike="noStrike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2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301625" y="609600"/>
            <a:ext cx="8540750" cy="803275"/>
          </a:xfrm>
        </p:spPr>
        <p:txBody>
          <a:bodyPr wrap="square" lIns="91440" tIns="45720" rIns="91440" bIns="45720" anchor="b" anchorCtr="0"/>
          <a:lstStyle/>
          <a:p>
            <a:pPr defTabSz="514350" eaLnBrk="0" fontAlgn="base" hangingPunct="0">
              <a:lnSpc>
                <a:spcPct val="90000"/>
              </a:lnSpc>
              <a:spcAft>
                <a:spcPct val="0"/>
              </a:spcAft>
            </a:pPr>
            <a:r>
              <a:rPr lang="zh-CN" altLang="en-US" sz="3200" dirty="0">
                <a:solidFill>
                  <a:schemeClr val="accent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  <a:sym typeface="微软雅黑" panose="020B0503020204020204" pitchFamily="34" charset="-122"/>
              </a:rPr>
              <a:t>垂直控制系统设置                                                                                                                   </a:t>
            </a:r>
            <a:endParaRPr lang="zh-CN" altLang="en-US" sz="3200" dirty="0">
              <a:solidFill>
                <a:schemeClr val="accent1"/>
              </a:solidFill>
              <a:latin typeface="汉仪旗黑-85S" panose="00020600040101010101" pitchFamily="18" charset="-122"/>
              <a:ea typeface="汉仪旗黑-85S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52931" name="Rectangle 3"/>
          <p:cNvSpPr>
            <a:spLocks noGrp="1" noRot="1"/>
          </p:cNvSpPr>
          <p:nvPr>
            <p:ph idx="4294967295"/>
          </p:nvPr>
        </p:nvSpPr>
        <p:spPr>
          <a:xfrm>
            <a:off x="301625" y="1539875"/>
            <a:ext cx="8540750" cy="4252913"/>
          </a:xfrm>
        </p:spPr>
        <p:txBody>
          <a:bodyPr wrap="square" lIns="91440" tIns="45720" rIns="91440" bIns="45720" anchor="t" anchorCtr="0"/>
          <a:lstStyle/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垂直位置旋钮（position）可设置所选通道波形的垂直显示位置。转动该旋钮不但显示的波形会上下移动，且所选通道的“地”（GND）标识也会随波形上下移动并显示于屏幕左状态栏，移动值则显示于屏幕左下方；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按下垂直旋钮，垂直显示位置快速恢复到零点（即显示屏水平中心位置）处。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200025" indent="-200025" algn="just" defTabSz="514350" eaLnBrk="0" fontAlgn="base" hangingPunct="0">
              <a:lnSpc>
                <a:spcPct val="110000"/>
              </a:lnSpc>
              <a:spcBef>
                <a:spcPts val="1015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垂直衰减旋钮(scale)调整所选通道波形的显示幅度。转动该旋钮改变“Volt/div（伏/格）”垂直档位，同时下状态栏对应通道显示的幅值也会发生变化。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0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0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1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17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2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2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2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3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33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3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40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4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46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0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5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5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2"/>
  <p:tag name="KSO_WM_UNIT_TEXT_FILL_TYPE" val="1"/>
</p:tagLst>
</file>

<file path=ppt/tags/tag16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66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7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7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77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18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83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8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8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194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0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1"/>
  <p:tag name="KSO_WM_UNIT_TEXT_FILL_TYPE" val="1"/>
</p:tagLst>
</file>

<file path=ppt/tags/tag20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0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0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1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2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2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2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33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3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3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1"/>
  <p:tag name="KSO_WM_UNIT_TEXT_FILL_TYPE" val="1"/>
</p:tagLst>
</file>

<file path=ppt/tags/tag24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43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1"/>
  <p:tag name="KSO_WM_UNIT_TEXT_FILL_TYPE" val="1"/>
</p:tagLst>
</file>

<file path=ppt/tags/tag24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4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1"/>
  <p:tag name="KSO_WM_UNIT_TEXT_FILL_TYPE" val="1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5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1"/>
  <p:tag name="KSO_WM_UNIT_TEXT_FILL_TYPE" val="1"/>
</p:tagLst>
</file>

<file path=ppt/tags/tag25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5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6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7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7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7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8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8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86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89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293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5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6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6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7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74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8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8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8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f4dff08-73f7-4b41-b57b-11b1c83db95f}"/>
  <p:tag name="KSO_WM_UNIT_TYPE" val="i"/>
</p:tagLst>
</file>

<file path=ppt/tags/tag9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0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  <p:tag name="WM_BEAUTIFY_SHAPE_IDENTITY" val="{a0b2fc8a-9c8c-4c3a-a348-72a7efd9879c}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ags/tag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6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4062</Words>
  <Application>WPS 演示</Application>
  <PresentationFormat>全屏显示(4:3)</PresentationFormat>
  <Paragraphs>490</Paragraphs>
  <Slides>49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49</vt:i4>
      </vt:variant>
    </vt:vector>
  </HeadingPairs>
  <TitlesOfParts>
    <vt:vector size="72" baseType="lpstr">
      <vt:lpstr>Arial</vt:lpstr>
      <vt:lpstr>宋体</vt:lpstr>
      <vt:lpstr>Wingdings</vt:lpstr>
      <vt:lpstr>微软雅黑</vt:lpstr>
      <vt:lpstr>汉仪旗黑</vt:lpstr>
      <vt:lpstr>汉仪旗黑-85S</vt:lpstr>
      <vt:lpstr>汉仪中黑KW</vt:lpstr>
      <vt:lpstr>汉仪书宋二KW</vt:lpstr>
      <vt:lpstr>黑体</vt:lpstr>
      <vt:lpstr>Calibri</vt:lpstr>
      <vt:lpstr>Helvetica Neue</vt:lpstr>
      <vt:lpstr>宋体</vt:lpstr>
      <vt:lpstr>Arial Unicode MS</vt:lpstr>
      <vt:lpstr>等线</vt:lpstr>
      <vt:lpstr>汉仪中等线KW</vt:lpstr>
      <vt:lpstr>微软雅黑</vt:lpstr>
      <vt:lpstr>幼圆</vt:lpstr>
      <vt:lpstr>苹方-简</vt:lpstr>
      <vt:lpstr>Office 主题</vt:lpstr>
      <vt:lpstr>Equation.KSEE3</vt:lpstr>
      <vt:lpstr>PBrush</vt:lpstr>
      <vt:lpstr>PBrush</vt:lpstr>
      <vt:lpstr>PBrush</vt:lpstr>
      <vt:lpstr> 实验四 典型电信号的观察与测试</vt:lpstr>
      <vt:lpstr>PowerPoint 演示文稿</vt:lpstr>
      <vt:lpstr>PowerPoint 演示文稿</vt:lpstr>
      <vt:lpstr>PowerPoint 演示文稿</vt:lpstr>
      <vt:lpstr>使 用 方 法</vt:lpstr>
      <vt:lpstr>1. 基本功能与种类</vt:lpstr>
      <vt:lpstr>显示控制</vt:lpstr>
      <vt:lpstr>2.1 示波器面板介绍</vt:lpstr>
      <vt:lpstr>垂直控制系统设置                                                                                                                   </vt:lpstr>
      <vt:lpstr>2.1 示波器面板介绍</vt:lpstr>
      <vt:lpstr>水平控制系统设置</vt:lpstr>
      <vt:lpstr>触发控制系统设置</vt:lpstr>
      <vt:lpstr>2.1 示波器面板介绍</vt:lpstr>
      <vt:lpstr>软件菜单区</vt:lpstr>
      <vt:lpstr>选项和选择</vt:lpstr>
      <vt:lpstr>PowerPoint 演示文稿</vt:lpstr>
      <vt:lpstr>3. 基本操作方法</vt:lpstr>
      <vt:lpstr>3.1垂直通道调整</vt:lpstr>
      <vt:lpstr>3.1.1 探头</vt:lpstr>
      <vt:lpstr>3.1.1  探    头</vt:lpstr>
      <vt:lpstr>3.1.2 Y通道选择</vt:lpstr>
      <vt:lpstr>3.1.2 Y通道选择</vt:lpstr>
      <vt:lpstr>3.1.3 输入耦合选择</vt:lpstr>
      <vt:lpstr>3.1.3 输入耦合选择</vt:lpstr>
      <vt:lpstr>3.1.4 Y轴位移调整</vt:lpstr>
      <vt:lpstr>3.1.5 电压测量读数</vt:lpstr>
      <vt:lpstr>3.2扫描调整</vt:lpstr>
      <vt:lpstr>3.2.1 时间挡位调整</vt:lpstr>
      <vt:lpstr>3.2.1 时间挡位调整</vt:lpstr>
      <vt:lpstr>3.2.2  时间参数测量</vt:lpstr>
      <vt:lpstr>3.3稳定触发调整</vt:lpstr>
      <vt:lpstr>3.3.1 触发调节的作用</vt:lpstr>
      <vt:lpstr>3.3.1 触发调节的作用</vt:lpstr>
      <vt:lpstr>3.3.2  触发源选择</vt:lpstr>
      <vt:lpstr>3.3.2  触发源选择</vt:lpstr>
      <vt:lpstr>3.3.2  触发源选择</vt:lpstr>
      <vt:lpstr>3.3.3 触发电平调整</vt:lpstr>
      <vt:lpstr>3.4 校准信号的使用</vt:lpstr>
      <vt:lpstr>3.4.1  校准信号的作用</vt:lpstr>
      <vt:lpstr>3.4 .2  校准信号的使用</vt:lpstr>
      <vt:lpstr>3.4.2  校准信号的使用</vt:lpstr>
      <vt:lpstr>3.4.2  校准信号的使用</vt:lpstr>
      <vt:lpstr>4.小  结</vt:lpstr>
      <vt:lpstr>2、函数信号发生器</vt:lpstr>
      <vt:lpstr>三、实 验 内 容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实验二 基尔霍夫定理和叠加定理</dc:title>
  <dc:creator>hp</dc:creator>
  <cp:lastModifiedBy>Y</cp:lastModifiedBy>
  <cp:revision>17</cp:revision>
  <dcterms:created xsi:type="dcterms:W3CDTF">2022-11-16T06:32:39Z</dcterms:created>
  <dcterms:modified xsi:type="dcterms:W3CDTF">2022-11-16T06:32:39Z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D65826EF07B20635784D6C63B182CD12</vt:lpwstr>
  </property>
  <property fmtid="{D5CDD505-2E9C-101B-9397-08002B2CF9AE}" pid="3" name="KSOProductBuildVer">
    <vt:lpwstr>2052-4.6.1.7467</vt:lpwstr>
  </property>
</Properties>
</file>